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12" r:id="rId3"/>
    <p:sldId id="257" r:id="rId4"/>
    <p:sldId id="258" r:id="rId5"/>
    <p:sldId id="287" r:id="rId6"/>
    <p:sldId id="284" r:id="rId7"/>
    <p:sldId id="259" r:id="rId8"/>
    <p:sldId id="283" r:id="rId9"/>
    <p:sldId id="291" r:id="rId10"/>
    <p:sldId id="292" r:id="rId11"/>
    <p:sldId id="289" r:id="rId12"/>
    <p:sldId id="290" r:id="rId13"/>
    <p:sldId id="261" r:id="rId14"/>
    <p:sldId id="280" r:id="rId15"/>
    <p:sldId id="266" r:id="rId16"/>
    <p:sldId id="311" r:id="rId17"/>
    <p:sldId id="299" r:id="rId18"/>
    <p:sldId id="301" r:id="rId19"/>
    <p:sldId id="302" r:id="rId20"/>
    <p:sldId id="303" r:id="rId21"/>
    <p:sldId id="300" r:id="rId22"/>
    <p:sldId id="307" r:id="rId23"/>
    <p:sldId id="304" r:id="rId24"/>
    <p:sldId id="313" r:id="rId25"/>
    <p:sldId id="275" r:id="rId26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FE"/>
    <a:srgbClr val="FBFEFF"/>
    <a:srgbClr val="FFFFFF"/>
    <a:srgbClr val="FFFFE5"/>
    <a:srgbClr val="2293FA"/>
    <a:srgbClr val="D6EBFE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0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3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5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46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1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8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3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0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765175"/>
            <a:ext cx="4316412" cy="597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316413" cy="597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02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765175"/>
            <a:ext cx="4316412" cy="597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5175"/>
            <a:ext cx="4316413" cy="291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9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2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63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9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8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7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Grp="1" noChangeArrowheads="1"/>
          </p:cNvSpPr>
          <p:nvPr>
            <p:ph type="ctrTitle"/>
          </p:nvPr>
        </p:nvSpPr>
        <p:spPr>
          <a:xfrm>
            <a:off x="684213" y="1742951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0000"/>
                </a:solidFill>
              </a:rPr>
              <a:t>BROJNI SISTEMI</a:t>
            </a:r>
          </a:p>
        </p:txBody>
      </p:sp>
      <p:sp>
        <p:nvSpPr>
          <p:cNvPr id="3" name="AutoShape 5"/>
          <p:cNvSpPr txBox="1">
            <a:spLocks noChangeArrowheads="1"/>
          </p:cNvSpPr>
          <p:nvPr/>
        </p:nvSpPr>
        <p:spPr bwMode="auto">
          <a:xfrm>
            <a:off x="1619672" y="3861048"/>
            <a:ext cx="6044853" cy="1470025"/>
          </a:xfrm>
          <a:prstGeom prst="roundRect">
            <a:avLst>
              <a:gd name="adj" fmla="val 31403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rgbClr val="0099F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Marija </a:t>
            </a:r>
            <a:r>
              <a:rPr lang="en-US" sz="3200" dirty="0" err="1" smtClean="0">
                <a:solidFill>
                  <a:schemeClr val="bg2"/>
                </a:solidFill>
              </a:rPr>
              <a:t>Pilipovi</a:t>
            </a:r>
            <a:r>
              <a:rPr lang="sr-Latn-RS" sz="3200" dirty="0" smtClean="0">
                <a:solidFill>
                  <a:schemeClr val="bg2"/>
                </a:solidFill>
              </a:rPr>
              <a:t>ć</a:t>
            </a:r>
            <a:endParaRPr lang="en-US" sz="5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2470" name="Group 6"/>
          <p:cNvGraphicFramePr>
            <a:graphicFrameLocks noGrp="1"/>
          </p:cNvGraphicFramePr>
          <p:nvPr>
            <p:ph sz="half" idx="2"/>
          </p:nvPr>
        </p:nvGraphicFramePr>
        <p:xfrm>
          <a:off x="2700338" y="188913"/>
          <a:ext cx="3797300" cy="6264282"/>
        </p:xfrm>
        <a:graphic>
          <a:graphicData uri="http://schemas.openxmlformats.org/drawingml/2006/table">
            <a:tbl>
              <a:tblPr/>
              <a:tblGrid>
                <a:gridCol w="874712"/>
                <a:gridCol w="825500"/>
                <a:gridCol w="423863"/>
                <a:gridCol w="860425"/>
                <a:gridCol w="812800"/>
              </a:tblGrid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8=O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16=H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0011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0111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=A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=B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=C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1101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=D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1110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=E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1111</a:t>
                      </a: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=F</a:t>
                      </a: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18000" marB="1800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68313" y="260350"/>
            <a:ext cx="8280400" cy="2305050"/>
          </a:xfrm>
          <a:prstGeom prst="roundRect">
            <a:avLst>
              <a:gd name="adj" fmla="val 6259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0" tIns="10800" rIns="0" bIns="10800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400" b="1"/>
              <a:t>Pretv</a:t>
            </a:r>
            <a:r>
              <a:rPr lang="en-US" altLang="en-US" sz="2400" b="1"/>
              <a:t>a</a:t>
            </a:r>
            <a:r>
              <a:rPr lang="hr-HR" altLang="en-US" sz="2400" b="1"/>
              <a:t>r</a:t>
            </a:r>
            <a:r>
              <a:rPr lang="en-US" altLang="en-US" sz="2400" b="1"/>
              <a:t>anje</a:t>
            </a:r>
            <a:r>
              <a:rPr lang="hr-HR" altLang="en-US" sz="2400" b="1"/>
              <a:t> iz </a:t>
            </a:r>
            <a:r>
              <a:rPr lang="en-US" altLang="en-US" sz="2400" b="1"/>
              <a:t>binarnog u oktalni brojni sistem vr</a:t>
            </a:r>
            <a:r>
              <a:rPr lang="sr-Latn-CS" altLang="en-US" sz="2400" b="1"/>
              <a:t>ši se</a:t>
            </a:r>
            <a:r>
              <a:rPr lang="hr-HR" altLang="en-US" sz="2400" b="1"/>
              <a:t> grupisanjem vrednosti u binarnom prikazu broja u trojke</a:t>
            </a:r>
            <a:r>
              <a:rPr lang="en-US" altLang="en-US" sz="2400" b="1"/>
              <a:t> s desna na levo</a:t>
            </a:r>
            <a:r>
              <a:rPr lang="hr-HR" altLang="en-US" sz="2400" b="1"/>
              <a:t>. </a:t>
            </a:r>
            <a:endParaRPr lang="en-US" altLang="en-US" sz="2400" b="1"/>
          </a:p>
          <a:p>
            <a:pPr eaLnBrk="1" hangingPunct="1"/>
            <a:r>
              <a:rPr lang="en-US" altLang="en-US" sz="2400" b="1"/>
              <a:t>Ako ukupan broj bitova nije deljiv sa tri, onda se dopisuje potreban broj vode</a:t>
            </a:r>
            <a:r>
              <a:rPr lang="sr-Latn-CS" altLang="en-US" sz="2400" b="1"/>
              <a:t>ć</a:t>
            </a:r>
            <a:r>
              <a:rPr lang="en-US" altLang="en-US" sz="2400" b="1"/>
              <a:t>ih nula</a:t>
            </a:r>
            <a:r>
              <a:rPr lang="sr-Latn-CS" altLang="en-US" sz="2400" b="1"/>
              <a:t>.</a:t>
            </a:r>
            <a:r>
              <a:rPr lang="en-US" altLang="en-US" sz="2400" b="1"/>
              <a:t> </a:t>
            </a:r>
            <a:endParaRPr lang="hr-HR" altLang="en-US" sz="2400" b="1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50825" y="4508500"/>
          <a:ext cx="8675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3" imgW="2667000" imgH="228600" progId="Equation.DSMT4">
                  <p:embed/>
                </p:oleObj>
              </mc:Choice>
              <mc:Fallback>
                <p:oleObj name="Equation" r:id="rId3" imgW="2667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08500"/>
                        <a:ext cx="8675688" cy="744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2293FA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388" y="3357563"/>
            <a:ext cx="8713787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311288"/>
                </a:solidFill>
              </a:rPr>
              <a:t>10010011</a:t>
            </a:r>
            <a:r>
              <a:rPr lang="en-US" altLang="en-US" sz="3600" baseline="-25000">
                <a:solidFill>
                  <a:srgbClr val="311288"/>
                </a:solidFill>
              </a:rPr>
              <a:t>2</a:t>
            </a:r>
            <a:r>
              <a:rPr lang="en-US" altLang="en-US" sz="3600">
                <a:solidFill>
                  <a:srgbClr val="311288"/>
                </a:solidFill>
              </a:rPr>
              <a:t> = </a:t>
            </a:r>
            <a:r>
              <a:rPr lang="en-US" altLang="en-US" sz="3600">
                <a:solidFill>
                  <a:srgbClr val="FF0000"/>
                </a:solidFill>
              </a:rPr>
              <a:t>0</a:t>
            </a:r>
            <a:r>
              <a:rPr lang="en-US" altLang="en-US" sz="3600">
                <a:solidFill>
                  <a:srgbClr val="311288"/>
                </a:solidFill>
              </a:rPr>
              <a:t>10010011</a:t>
            </a:r>
            <a:r>
              <a:rPr lang="en-US" altLang="en-US" sz="3600" baseline="-25000">
                <a:solidFill>
                  <a:srgbClr val="311288"/>
                </a:solidFill>
              </a:rPr>
              <a:t>2</a:t>
            </a:r>
            <a:r>
              <a:rPr lang="en-US" altLang="en-US" sz="3600">
                <a:solidFill>
                  <a:srgbClr val="311288"/>
                </a:solidFill>
              </a:rPr>
              <a:t> = 223</a:t>
            </a:r>
            <a:r>
              <a:rPr lang="en-US" altLang="en-US" sz="3600" baseline="-25000">
                <a:solidFill>
                  <a:srgbClr val="311288"/>
                </a:solidFill>
              </a:rPr>
              <a:t>8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4500563" y="3860800"/>
            <a:ext cx="725487" cy="7938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779838" y="3860800"/>
            <a:ext cx="647700" cy="7938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3059113" y="3860800"/>
            <a:ext cx="617537" cy="0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059113" y="3933825"/>
            <a:ext cx="576262" cy="7938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500563" y="3933825"/>
            <a:ext cx="725487" cy="7938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50825" y="260350"/>
            <a:ext cx="8497888" cy="2016125"/>
          </a:xfrm>
          <a:prstGeom prst="roundRect">
            <a:avLst>
              <a:gd name="adj" fmla="val 6259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0" tIns="10800" rIns="0" bIns="10800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400" b="1"/>
              <a:t>Pretvaranje iz </a:t>
            </a:r>
            <a:r>
              <a:rPr lang="en-US" altLang="en-US" sz="2400" b="1"/>
              <a:t>binarnog</a:t>
            </a:r>
            <a:r>
              <a:rPr lang="hr-HR" altLang="en-US" sz="2400" b="1"/>
              <a:t> u heksadecimalni brojni sistem</a:t>
            </a:r>
            <a:r>
              <a:rPr lang="en-US" altLang="en-US" sz="2400" b="1"/>
              <a:t> </a:t>
            </a:r>
            <a:r>
              <a:rPr lang="hr-HR" altLang="en-US" sz="2400" b="1"/>
              <a:t>obavlja se grupisanjem vrednosti u binarnom prikazu broja u četvorke</a:t>
            </a:r>
            <a:r>
              <a:rPr lang="en-US" altLang="en-US" sz="2400" b="1"/>
              <a:t> s desna na levo</a:t>
            </a:r>
            <a:r>
              <a:rPr lang="hr-HR" altLang="en-US" sz="2400" b="1"/>
              <a:t>. </a:t>
            </a:r>
          </a:p>
          <a:p>
            <a:pPr eaLnBrk="1" hangingPunct="1"/>
            <a:r>
              <a:rPr lang="hr-HR" altLang="en-US" sz="2400" b="1"/>
              <a:t>Ako broj bitova nije deljiv sa četiri, onda se dopisuje potreban broj vodećih nula.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50825" y="4581525"/>
          <a:ext cx="820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3" imgW="2641600" imgH="228600" progId="Equation.DSMT4">
                  <p:embed/>
                </p:oleObj>
              </mc:Choice>
              <mc:Fallback>
                <p:oleObj name="Equation" r:id="rId3" imgW="2641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81525"/>
                        <a:ext cx="8208963" cy="7921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9050">
                        <a:solidFill>
                          <a:srgbClr val="2293FA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3284538"/>
            <a:ext cx="8207375" cy="655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>
                <a:solidFill>
                  <a:srgbClr val="311288"/>
                </a:solidFill>
              </a:rPr>
              <a:t>10010011</a:t>
            </a:r>
            <a:r>
              <a:rPr lang="en-US" altLang="en-US" sz="3700" baseline="-25000">
                <a:solidFill>
                  <a:srgbClr val="311288"/>
                </a:solidFill>
              </a:rPr>
              <a:t>2</a:t>
            </a:r>
            <a:r>
              <a:rPr lang="en-US" altLang="en-US" sz="3700">
                <a:solidFill>
                  <a:srgbClr val="311288"/>
                </a:solidFill>
              </a:rPr>
              <a:t> = 10010011</a:t>
            </a:r>
            <a:r>
              <a:rPr lang="en-US" altLang="en-US" sz="3700" baseline="-25000">
                <a:solidFill>
                  <a:srgbClr val="311288"/>
                </a:solidFill>
              </a:rPr>
              <a:t>2</a:t>
            </a:r>
            <a:r>
              <a:rPr lang="en-US" altLang="en-US" sz="3700">
                <a:solidFill>
                  <a:srgbClr val="311288"/>
                </a:solidFill>
              </a:rPr>
              <a:t> = 93</a:t>
            </a:r>
            <a:r>
              <a:rPr lang="en-US" altLang="en-US" sz="3700" baseline="-25000">
                <a:solidFill>
                  <a:srgbClr val="311288"/>
                </a:solidFill>
              </a:rPr>
              <a:t>16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4284663" y="3789363"/>
            <a:ext cx="863600" cy="0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4284663" y="3860800"/>
            <a:ext cx="863600" cy="0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3276600" y="3789363"/>
            <a:ext cx="863600" cy="0"/>
          </a:xfrm>
          <a:prstGeom prst="line">
            <a:avLst/>
          </a:prstGeom>
          <a:noFill/>
          <a:ln w="28575">
            <a:solidFill>
              <a:srgbClr val="311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497888" cy="1008063"/>
          </a:xfrm>
          <a:solidFill>
            <a:schemeClr val="accent4">
              <a:lumMod val="60000"/>
              <a:lumOff val="40000"/>
            </a:schemeClr>
          </a:solidFill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normAutofit fontScale="92500"/>
          </a:bodyPr>
          <a:lstStyle/>
          <a:p>
            <a:pPr eaLnBrk="1" hangingPunct="1"/>
            <a:r>
              <a:rPr lang="hr-HR" altLang="en-US" sz="2400" b="1" smtClean="0"/>
              <a:t>Pretvaranje iz oktalnog u heksadecimalni brojni sistem i obratno se obavlja preko </a:t>
            </a:r>
            <a:r>
              <a:rPr lang="hr-HR" altLang="en-US" sz="2400" b="1" u="sng" smtClean="0">
                <a:solidFill>
                  <a:srgbClr val="FF0000"/>
                </a:solidFill>
              </a:rPr>
              <a:t>binarnog</a:t>
            </a:r>
            <a:r>
              <a:rPr lang="hr-HR" altLang="en-US" sz="2400" b="1" smtClean="0"/>
              <a:t> brojnog sistema.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8" name="Object 116"/>
          <p:cNvGraphicFramePr>
            <a:graphicFrameLocks noChangeAspect="1"/>
          </p:cNvGraphicFramePr>
          <p:nvPr/>
        </p:nvGraphicFramePr>
        <p:xfrm>
          <a:off x="250825" y="2205038"/>
          <a:ext cx="85693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3" imgW="3263900" imgH="228600" progId="Equation.DSMT4">
                  <p:embed/>
                </p:oleObj>
              </mc:Choice>
              <mc:Fallback>
                <p:oleObj name="Equation" r:id="rId3" imgW="3263900" imgH="2286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8569325" cy="6064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5"/>
          <p:cNvGraphicFramePr>
            <a:graphicFrameLocks noChangeAspect="1"/>
          </p:cNvGraphicFramePr>
          <p:nvPr/>
        </p:nvGraphicFramePr>
        <p:xfrm>
          <a:off x="250825" y="3284538"/>
          <a:ext cx="8604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5" imgW="3213100" imgH="228600" progId="Equation.DSMT4">
                  <p:embed/>
                </p:oleObj>
              </mc:Choice>
              <mc:Fallback>
                <p:oleObj name="Equation" r:id="rId5" imgW="3213100" imgH="22860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8604250" cy="612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18000" tIns="10800" rIns="18000" bIns="10800"/>
          <a:lstStyle/>
          <a:p>
            <a:pPr eaLnBrk="1" hangingPunct="1">
              <a:defRPr/>
            </a:pPr>
            <a:r>
              <a:rPr lang="hr-HR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SABIRANJE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220119" y="805361"/>
            <a:ext cx="4703762" cy="168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PRAVILO ZA BINARNI SISTEM:</a:t>
            </a:r>
          </a:p>
          <a:p>
            <a:pPr algn="ctr" eaLnBrk="1" hangingPunct="1">
              <a:defRPr/>
            </a:pPr>
            <a:endParaRPr lang="en-US" sz="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     0     1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0      0     1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1      1     0</a:t>
            </a:r>
          </a:p>
        </p:txBody>
      </p: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3828560" y="1361266"/>
            <a:ext cx="1512888" cy="1079500"/>
            <a:chOff x="4195" y="799"/>
            <a:chExt cx="953" cy="680"/>
          </a:xfrm>
        </p:grpSpPr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>
              <a:off x="4195" y="1026"/>
              <a:ext cx="95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4468" y="799"/>
              <a:ext cx="0" cy="6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2"/>
          <p:cNvSpPr txBox="1">
            <a:spLocks noChangeArrowheads="1"/>
          </p:cNvSpPr>
          <p:nvPr/>
        </p:nvSpPr>
        <p:spPr bwMode="auto">
          <a:xfrm>
            <a:off x="1206255" y="3068960"/>
            <a:ext cx="6757499" cy="5762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11001</a:t>
            </a:r>
            <a:r>
              <a:rPr lang="en-US" sz="32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+10011</a:t>
            </a:r>
            <a:r>
              <a:rPr lang="en-US" sz="32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=101100</a:t>
            </a:r>
            <a:r>
              <a:rPr lang="en-US" sz="32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hr-HR" sz="320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2"/>
          <p:cNvSpPr txBox="1">
            <a:spLocks noChangeArrowheads="1"/>
          </p:cNvSpPr>
          <p:nvPr/>
        </p:nvSpPr>
        <p:spPr bwMode="auto">
          <a:xfrm>
            <a:off x="2634224" y="4227241"/>
            <a:ext cx="3901562" cy="2376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ECFF"/>
            </a:solidFill>
            <a:round/>
            <a:headEnd/>
            <a:tailEnd/>
          </a:ln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  11001</a:t>
            </a:r>
            <a:r>
              <a:rPr lang="en-US" sz="32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+ 10011</a:t>
            </a:r>
            <a:r>
              <a:rPr lang="en-US" sz="32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</a:rPr>
              <a:t>=101100</a:t>
            </a:r>
            <a:r>
              <a:rPr lang="en-US" sz="32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hr-HR" sz="320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3364" y="4329099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/>
                </a:solidFill>
              </a:rPr>
              <a:t>1 1</a:t>
            </a: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5661248"/>
            <a:ext cx="244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 lIns="18000" tIns="10800" rIns="18000" bIns="10800"/>
          <a:lstStyle/>
          <a:p>
            <a:pPr eaLnBrk="1" hangingPunct="1">
              <a:defRPr/>
            </a:pPr>
            <a:r>
              <a:rPr lang="hr-HR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SABIRANJE</a:t>
            </a:r>
          </a:p>
        </p:txBody>
      </p:sp>
      <p:graphicFrame>
        <p:nvGraphicFramePr>
          <p:cNvPr id="21507" name="Object 12"/>
          <p:cNvGraphicFramePr>
            <a:graphicFrameLocks noChangeAspect="1"/>
          </p:cNvGraphicFramePr>
          <p:nvPr/>
        </p:nvGraphicFramePr>
        <p:xfrm>
          <a:off x="747713" y="1628775"/>
          <a:ext cx="3248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Equation" r:id="rId3" imgW="1624895" imgH="215806" progId="Equation.DSMT4">
                  <p:embed/>
                </p:oleObj>
              </mc:Choice>
              <mc:Fallback>
                <p:oleObj name="Equation" r:id="rId3" imgW="1624895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8775"/>
                        <a:ext cx="3248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1"/>
          <p:cNvGraphicFramePr>
            <a:graphicFrameLocks noChangeAspect="1"/>
          </p:cNvGraphicFramePr>
          <p:nvPr/>
        </p:nvGraphicFramePr>
        <p:xfrm>
          <a:off x="5076825" y="1628775"/>
          <a:ext cx="3275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5" imgW="1638300" imgH="228600" progId="Equation.DSMT4">
                  <p:embed/>
                </p:oleObj>
              </mc:Choice>
              <mc:Fallback>
                <p:oleObj name="Equation" r:id="rId5" imgW="16383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628775"/>
                        <a:ext cx="3275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"/>
          <p:cNvGraphicFramePr>
            <a:graphicFrameLocks noChangeAspect="1"/>
          </p:cNvGraphicFramePr>
          <p:nvPr/>
        </p:nvGraphicFramePr>
        <p:xfrm>
          <a:off x="1338263" y="2205038"/>
          <a:ext cx="1865312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7" imgW="622030" imgH="799753" progId="Equation.DSMT4">
                  <p:embed/>
                </p:oleObj>
              </mc:Choice>
              <mc:Fallback>
                <p:oleObj name="Equation" r:id="rId7" imgW="622030" imgH="79975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2205038"/>
                        <a:ext cx="1865312" cy="2398712"/>
                      </a:xfrm>
                      <a:prstGeom prst="rect">
                        <a:avLst/>
                      </a:prstGeom>
                      <a:solidFill>
                        <a:srgbClr val="E8F7FE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9"/>
          <p:cNvGraphicFramePr>
            <a:graphicFrameLocks noChangeAspect="1"/>
          </p:cNvGraphicFramePr>
          <p:nvPr/>
        </p:nvGraphicFramePr>
        <p:xfrm>
          <a:off x="5724525" y="2254250"/>
          <a:ext cx="2132013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9" imgW="710891" imgH="799753" progId="Equation.DSMT4">
                  <p:embed/>
                </p:oleObj>
              </mc:Choice>
              <mc:Fallback>
                <p:oleObj name="Equation" r:id="rId9" imgW="710891" imgH="79975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54250"/>
                        <a:ext cx="2132013" cy="2398713"/>
                      </a:xfrm>
                      <a:prstGeom prst="rect">
                        <a:avLst/>
                      </a:prstGeom>
                      <a:solidFill>
                        <a:srgbClr val="E8F7FE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584" y="5085184"/>
            <a:ext cx="8497888" cy="1556792"/>
          </a:xfrm>
          <a:solidFill>
            <a:schemeClr val="accent4">
              <a:lumMod val="60000"/>
              <a:lumOff val="40000"/>
            </a:schemeClr>
          </a:solidFill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hr-HR" altLang="en-US" b="1" smtClean="0"/>
              <a:t>Princip je isti kao i kod dekadnog sabiranja: 6+3=9. Kako je u oktalnom brojnom sistemu najveća cifra 8 to je 9-8=1. Zapisujemo 1, a 1 pamtimo. Dalje, 5+7+1(koji  smo preneli)=13, 13-8=5, 5 pišemo, 1 pamtimo, i tako dalje....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64612" cy="1296888"/>
          </a:xfrm>
        </p:spPr>
        <p:txBody>
          <a:bodyPr/>
          <a:lstStyle/>
          <a:p>
            <a:r>
              <a:rPr lang="sr-Latn-RS" sz="3600" smtClean="0"/>
              <a:t>Ostale računske operacije možete računati pomoću aplikacije Calculator </a:t>
            </a:r>
            <a:endParaRPr lang="en-US" sz="360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86010" y="2492895"/>
            <a:ext cx="4316412" cy="2448273"/>
          </a:xfrm>
        </p:spPr>
        <p:txBody>
          <a:bodyPr/>
          <a:lstStyle/>
          <a:p>
            <a:r>
              <a:rPr lang="sr-Latn-RS" smtClean="0"/>
              <a:t>U meniju View izabrati model kalkulatora: Programmer</a:t>
            </a:r>
          </a:p>
          <a:p>
            <a:r>
              <a:rPr lang="sr-Latn-RS" smtClean="0"/>
              <a:t>U obeleženom crvenom prostoru  se bira brojni sistem</a:t>
            </a:r>
          </a:p>
          <a:p>
            <a:r>
              <a:rPr lang="sr-Latn-RS" smtClean="0"/>
              <a:t>Dalje koristite aplikaciju  na uobičajeni način.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316413" cy="4969298"/>
          </a:xfrm>
        </p:spPr>
        <p:txBody>
          <a:bodyPr/>
          <a:lstStyle/>
          <a:p>
            <a:pPr marL="0" indent="0">
              <a:buNone/>
            </a:pPr>
            <a:r>
              <a:rPr lang="sr-Latn-RS" smtClean="0"/>
              <a:t> 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0550" t="27688" r="26376" b="21125"/>
          <a:stretch/>
        </p:blipFill>
        <p:spPr>
          <a:xfrm>
            <a:off x="4648200" y="1700808"/>
            <a:ext cx="4342636" cy="40324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60032" y="3573016"/>
            <a:ext cx="648072" cy="93610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5936" y="3573016"/>
            <a:ext cx="864096" cy="468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55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smtClean="0">
                <a:solidFill>
                  <a:srgbClr val="FF0000"/>
                </a:solidFill>
              </a:rPr>
              <a:t>KOD I KODIRANJE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70659" name="AutoShap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Pretpostavka uspešnog komuniciranja račun</a:t>
            </a:r>
            <a:r>
              <a:rPr lang="sr-Latn-CS" sz="2800" smtClean="0"/>
              <a:t>ar</a:t>
            </a:r>
            <a:r>
              <a:rPr lang="en-US" sz="2800" smtClean="0"/>
              <a:t>a u razmeni ili obradi podataka je DOGOVOR o skupu znakova koji će se u radu s računa</a:t>
            </a:r>
            <a:r>
              <a:rPr lang="sr-Latn-CS" sz="2800" smtClean="0"/>
              <a:t>ro</a:t>
            </a:r>
            <a:r>
              <a:rPr lang="en-US" sz="2800" smtClean="0"/>
              <a:t>m koristiti</a:t>
            </a:r>
            <a:r>
              <a:rPr lang="sr-Latn-CS" sz="2800" smtClean="0"/>
              <a:t> kao i o </a:t>
            </a:r>
            <a:r>
              <a:rPr lang="en-US" sz="2800" smtClean="0"/>
              <a:t>binarnim kombinacijama za svaki od znakova. Dogovor se vremenom proširuje i dograđuje, a on je ili ozakonjeni standard države ili preporuka neke međunarodne organizacije.</a:t>
            </a:r>
            <a:endParaRPr lang="sr-Latn-CS" sz="2800" smtClean="0"/>
          </a:p>
          <a:p>
            <a:pPr eaLnBrk="1" hangingPunct="1">
              <a:buFontTx/>
              <a:buNone/>
              <a:defRPr/>
            </a:pPr>
            <a:endParaRPr lang="en-US" sz="1000" smtClean="0"/>
          </a:p>
          <a:p>
            <a:pPr eaLnBrk="1" hangingPunct="1">
              <a:defRPr/>
            </a:pPr>
            <a:r>
              <a:rPr lang="sr-Latn-CS" sz="2800" smtClean="0"/>
              <a:t>Koja kombinacija nula i jedinica predstavlja koji znak definiše se tabelom koja se naziva </a:t>
            </a:r>
            <a:r>
              <a:rPr lang="sr-Latn-C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sr-Latn-CS" sz="2800" smtClean="0"/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0000"/>
                </a:solidFill>
              </a:rPr>
              <a:t>BCD kod</a:t>
            </a:r>
          </a:p>
        </p:txBody>
      </p:sp>
      <p:sp>
        <p:nvSpPr>
          <p:cNvPr id="72707" name="AutoShap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Ukoliko svaku cifru dekadnog broja predst</a:t>
            </a:r>
            <a:r>
              <a:rPr lang="sr-Latn-CS" sz="2800" smtClean="0"/>
              <a:t>a</a:t>
            </a:r>
            <a:r>
              <a:rPr lang="en-US" sz="2800" smtClean="0"/>
              <a:t>vimo u binarnom obliku, dobijamo</a:t>
            </a:r>
            <a:r>
              <a:rPr lang="sr-Latn-CS" sz="2800" smtClean="0"/>
              <a:t> tzv.</a:t>
            </a:r>
            <a:r>
              <a:rPr lang="en-US" sz="2800" smtClean="0"/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binarno kodirani dekadni broj</a:t>
            </a:r>
            <a:r>
              <a:rPr lang="en-US" sz="2800" smtClean="0"/>
              <a:t> ili skra</a:t>
            </a:r>
            <a:r>
              <a:rPr lang="sr-Latn-CS" sz="2800" smtClean="0"/>
              <a:t>ćeno </a:t>
            </a:r>
            <a:r>
              <a:rPr lang="sr-Latn-C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BCD(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Binary Coded Decimal</a:t>
            </a:r>
            <a:r>
              <a:rPr lang="sr-Latn-C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sr-Latn-CS" sz="2800" smtClean="0"/>
              <a:t>.</a:t>
            </a:r>
            <a:endParaRPr lang="sr-Latn-CS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042988" y="3213100"/>
            <a:ext cx="7540625" cy="2735263"/>
            <a:chOff x="657" y="1434"/>
            <a:chExt cx="4750" cy="1723"/>
          </a:xfrm>
        </p:grpSpPr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657" y="1434"/>
              <a:ext cx="458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r-Latn-C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Dekadni broj            28</a:t>
              </a:r>
            </a:p>
            <a:p>
              <a:pPr eaLnBrk="1" hangingPunct="1">
                <a:defRPr/>
              </a:pPr>
              <a:endParaRPr lang="sr-Latn-C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sr-Latn-C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BCD                          0000 0010    0000 1000</a:t>
              </a:r>
              <a:endPara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8678" name="AutoShape 6"/>
            <p:cNvSpPr>
              <a:spLocks/>
            </p:cNvSpPr>
            <p:nvPr/>
          </p:nvSpPr>
          <p:spPr bwMode="auto">
            <a:xfrm rot="-5400000">
              <a:off x="3198" y="1888"/>
              <a:ext cx="317" cy="1043"/>
            </a:xfrm>
            <a:prstGeom prst="leftBrace">
              <a:avLst>
                <a:gd name="adj1" fmla="val 2741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79" name="AutoShape 7"/>
            <p:cNvSpPr>
              <a:spLocks/>
            </p:cNvSpPr>
            <p:nvPr/>
          </p:nvSpPr>
          <p:spPr bwMode="auto">
            <a:xfrm rot="-5400000">
              <a:off x="4536" y="1865"/>
              <a:ext cx="317" cy="1089"/>
            </a:xfrm>
            <a:prstGeom prst="leftBrace">
              <a:avLst>
                <a:gd name="adj1" fmla="val 286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541" y="2507"/>
              <a:ext cx="148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r-Latn-CS" altLang="en-US" sz="2000" b="1">
                  <a:solidFill>
                    <a:srgbClr val="000000"/>
                  </a:solidFill>
                </a:rPr>
                <a:t>prvi bajt </a:t>
              </a:r>
            </a:p>
            <a:p>
              <a:pPr algn="ctr" eaLnBrk="1" hangingPunct="1"/>
              <a:r>
                <a:rPr lang="sr-Latn-CS" altLang="en-US" sz="2000" b="1">
                  <a:solidFill>
                    <a:srgbClr val="000000"/>
                  </a:solidFill>
                </a:rPr>
                <a:t>predstavlja cifru 2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059" y="2523"/>
              <a:ext cx="134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r-Latn-CS" altLang="en-US" sz="2000" b="1">
                  <a:solidFill>
                    <a:srgbClr val="000000"/>
                  </a:solidFill>
                </a:rPr>
                <a:t>drugi bajt </a:t>
              </a:r>
            </a:p>
            <a:p>
              <a:pPr algn="ctr" eaLnBrk="1" hangingPunct="1"/>
              <a:r>
                <a:rPr lang="sr-Latn-CS" altLang="en-US" sz="2000" b="1">
                  <a:solidFill>
                    <a:srgbClr val="000000"/>
                  </a:solidFill>
                </a:rPr>
                <a:t>predstavlja cifru 8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AutoShap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0000"/>
                </a:solidFill>
              </a:rPr>
              <a:t>BCD kod</a:t>
            </a:r>
          </a:p>
        </p:txBody>
      </p:sp>
      <p:sp>
        <p:nvSpPr>
          <p:cNvPr id="73730" name="AutoShape 2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257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smtClean="0"/>
              <a:t>Osnovna mana ovog sistema je to što se jednim bajtom može predstaviti samo 10 vrednosti. To je </a:t>
            </a:r>
            <a:r>
              <a:rPr lang="sr-Latn-C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nepakovani </a:t>
            </a:r>
            <a:r>
              <a:rPr lang="sr-Latn-CS" sz="2800" smtClean="0"/>
              <a:t>BCD sistem.</a:t>
            </a:r>
            <a:endParaRPr lang="en-US" sz="2800" smtClean="0"/>
          </a:p>
          <a:p>
            <a:pPr eaLnBrk="1" hangingPunct="1">
              <a:defRPr/>
            </a:pPr>
            <a:r>
              <a:rPr lang="sr-Latn-CS" sz="2800" smtClean="0"/>
              <a:t>Kod </a:t>
            </a:r>
            <a:r>
              <a:rPr lang="sr-Latn-C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pakovanog</a:t>
            </a:r>
            <a:r>
              <a:rPr lang="sr-Latn-CS" sz="2800" smtClean="0"/>
              <a:t> BCD sistema svaki polubajt (nibl) predstavlja posebnu cifru pa se jednim bajtom može predstaviti 100 različitih vrednosti.</a:t>
            </a:r>
            <a:endParaRPr lang="en-US" sz="2800" smtClean="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403350" y="4005263"/>
            <a:ext cx="5453063" cy="2052637"/>
            <a:chOff x="657" y="1661"/>
            <a:chExt cx="3435" cy="1293"/>
          </a:xfrm>
        </p:grpSpPr>
        <p:sp>
          <p:nvSpPr>
            <p:cNvPr id="73732" name="Text Box 4"/>
            <p:cNvSpPr txBox="1">
              <a:spLocks noChangeArrowheads="1"/>
            </p:cNvSpPr>
            <p:nvPr/>
          </p:nvSpPr>
          <p:spPr bwMode="auto">
            <a:xfrm>
              <a:off x="657" y="1661"/>
              <a:ext cx="333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C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Dekadni broj            28</a:t>
              </a:r>
            </a:p>
            <a:p>
              <a:pPr eaLnBrk="1" hangingPunct="1">
                <a:defRPr/>
              </a:pPr>
              <a:endParaRPr lang="sr-Latn-C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sr-Latn-C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BCD                          0010  1000</a:t>
              </a:r>
              <a:endPara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2766" y="2478"/>
              <a:ext cx="1326" cy="476"/>
              <a:chOff x="2766" y="2478"/>
              <a:chExt cx="1326" cy="476"/>
            </a:xfrm>
          </p:grpSpPr>
          <p:sp>
            <p:nvSpPr>
              <p:cNvPr id="29703" name="AutoShape 6"/>
              <p:cNvSpPr>
                <a:spLocks/>
              </p:cNvSpPr>
              <p:nvPr/>
            </p:nvSpPr>
            <p:spPr bwMode="auto">
              <a:xfrm rot="-5400000">
                <a:off x="2994" y="2319"/>
                <a:ext cx="181" cy="499"/>
              </a:xfrm>
              <a:prstGeom prst="leftBrace">
                <a:avLst>
                  <a:gd name="adj1" fmla="val 229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04" name="AutoShape 7"/>
              <p:cNvSpPr>
                <a:spLocks/>
              </p:cNvSpPr>
              <p:nvPr/>
            </p:nvSpPr>
            <p:spPr bwMode="auto">
              <a:xfrm rot="-5400000">
                <a:off x="3606" y="2342"/>
                <a:ext cx="181" cy="453"/>
              </a:xfrm>
              <a:prstGeom prst="leftBrace">
                <a:avLst>
                  <a:gd name="adj1" fmla="val 208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2766" y="2688"/>
                <a:ext cx="5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sr-Latn-CS" altLang="en-US" sz="2000" b="1">
                    <a:solidFill>
                      <a:srgbClr val="000000"/>
                    </a:solidFill>
                  </a:rPr>
                  <a:t>cifra 2</a:t>
                </a:r>
                <a:endParaRPr lang="en-US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3334" y="2704"/>
                <a:ext cx="7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sr-Latn-CS" altLang="en-US" sz="2000" b="1">
                    <a:solidFill>
                      <a:srgbClr val="000000"/>
                    </a:solidFill>
                  </a:rPr>
                  <a:t>cifra 8</a:t>
                </a:r>
                <a:endParaRPr lang="en-US" altLang="en-US" sz="2000" b="1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317" y="133241"/>
            <a:ext cx="4159299" cy="1400530"/>
          </a:xfrm>
        </p:spPr>
        <p:txBody>
          <a:bodyPr/>
          <a:lstStyle/>
          <a:p>
            <a:r>
              <a:rPr lang="sr-Latn-RS" dirty="0" smtClean="0"/>
              <a:t>Brojni sistemi: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925027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DEKADNI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294212" y="2365187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BINARNI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321799" y="3789040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OKTALNI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868144" y="5229200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HEKSADECIMALNI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44162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981075"/>
            <a:ext cx="8280400" cy="2303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smtClean="0">
                <a:solidFill>
                  <a:srgbClr val="FF0000"/>
                </a:solidFill>
              </a:rPr>
              <a:t>BCD kod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74758" name="AutoShape 6"/>
          <p:cNvSpPr>
            <a:spLocks noGrp="1" noChangeArrowheads="1"/>
          </p:cNvSpPr>
          <p:nvPr>
            <p:ph idx="1"/>
          </p:nvPr>
        </p:nvSpPr>
        <p:spPr>
          <a:xfrm>
            <a:off x="468313" y="3860800"/>
            <a:ext cx="8351837" cy="2520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Kako </a:t>
            </a:r>
            <a:r>
              <a:rPr lang="sr-Latn-CS" sz="2800" smtClean="0"/>
              <a:t>računar</a:t>
            </a:r>
            <a:r>
              <a:rPr lang="en-US" sz="2800" smtClean="0"/>
              <a:t>, osim s brojevima </a:t>
            </a:r>
            <a:r>
              <a:rPr lang="sr-Latn-CS" sz="2800" smtClean="0"/>
              <a:t>radi</a:t>
            </a:r>
            <a:r>
              <a:rPr lang="en-US" sz="2800" smtClean="0"/>
              <a:t> i sa slovima i drugim posebnim znakovima, potreb</a:t>
            </a:r>
            <a:r>
              <a:rPr lang="sr-Latn-CS" sz="2800" smtClean="0"/>
              <a:t>n</a:t>
            </a:r>
            <a:r>
              <a:rPr lang="en-US" sz="2800" smtClean="0"/>
              <a:t>o je uzeti veći broj binarnih kombinacija. Osnova današnjih računa</a:t>
            </a:r>
            <a:r>
              <a:rPr lang="sr-Latn-CS" sz="2800" smtClean="0"/>
              <a:t>ra</a:t>
            </a:r>
            <a:r>
              <a:rPr lang="en-US" sz="2800" smtClean="0"/>
              <a:t> je ASCII kod</a:t>
            </a:r>
            <a:r>
              <a:rPr lang="sr-Latn-CS" sz="2800" smtClean="0"/>
              <a:t>.</a:t>
            </a:r>
            <a:endParaRPr lang="en-US" sz="2800" smtClean="0"/>
          </a:p>
        </p:txBody>
      </p:sp>
      <p:pic>
        <p:nvPicPr>
          <p:cNvPr id="30724" name="Picture 4" descr=" Pretvorba BCD-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9930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0000"/>
                </a:solidFill>
              </a:rPr>
              <a:t>ASCII kod </a:t>
            </a:r>
          </a:p>
        </p:txBody>
      </p:sp>
      <p:sp>
        <p:nvSpPr>
          <p:cNvPr id="71683" name="AutoShap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ASCII </a:t>
            </a:r>
            <a:r>
              <a:rPr lang="en-US" sz="2800" dirty="0" err="1" smtClean="0"/>
              <a:t>kod</a:t>
            </a:r>
            <a:r>
              <a:rPr lang="en-US" sz="2800" dirty="0" smtClean="0"/>
              <a:t> je </a:t>
            </a:r>
            <a:r>
              <a:rPr lang="en-US" sz="2800" dirty="0" err="1" smtClean="0"/>
              <a:t>skraćenica</a:t>
            </a:r>
            <a:r>
              <a:rPr lang="en-US" sz="2800" dirty="0" smtClean="0"/>
              <a:t> od </a:t>
            </a:r>
            <a:r>
              <a:rPr lang="en-US" sz="2800" dirty="0" err="1" smtClean="0"/>
              <a:t>početnih</a:t>
            </a:r>
            <a:r>
              <a:rPr lang="en-US" sz="2800" dirty="0" smtClean="0"/>
              <a:t> </a:t>
            </a:r>
            <a:r>
              <a:rPr lang="en-US" sz="2800" dirty="0" err="1" smtClean="0"/>
              <a:t>slova</a:t>
            </a:r>
            <a:r>
              <a:rPr lang="en-US" sz="2800" dirty="0" smtClean="0"/>
              <a:t> </a:t>
            </a:r>
            <a:r>
              <a:rPr lang="en-US" sz="2800" dirty="0" err="1" smtClean="0"/>
              <a:t>rečenice</a:t>
            </a:r>
            <a:r>
              <a:rPr lang="en-US" sz="2800" dirty="0" smtClean="0"/>
              <a:t> '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merican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tandard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ode for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nformation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nterchange</a:t>
            </a:r>
            <a:r>
              <a:rPr lang="en-US" sz="2800" dirty="0" smtClean="0"/>
              <a:t>', </a:t>
            </a:r>
            <a:r>
              <a:rPr lang="en-US" sz="2800" dirty="0" err="1" smtClean="0"/>
              <a:t>što</a:t>
            </a:r>
            <a:r>
              <a:rPr lang="en-US" sz="2800" dirty="0" smtClean="0"/>
              <a:t> </a:t>
            </a:r>
            <a:r>
              <a:rPr lang="en-US" sz="2800" dirty="0" err="1" smtClean="0"/>
              <a:t>prevedeno</a:t>
            </a:r>
            <a:r>
              <a:rPr lang="en-US" sz="2800" dirty="0" smtClean="0"/>
              <a:t> </a:t>
            </a:r>
            <a:r>
              <a:rPr lang="en-US" sz="2800" dirty="0" err="1" smtClean="0"/>
              <a:t>znači</a:t>
            </a:r>
            <a:r>
              <a:rPr lang="en-US" sz="2800" dirty="0" smtClean="0"/>
              <a:t>: </a:t>
            </a:r>
            <a:r>
              <a:rPr lang="en-US" sz="2800" dirty="0" err="1" smtClean="0"/>
              <a:t>Američki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standardni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razmenu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informacija</a:t>
            </a:r>
            <a:r>
              <a:rPr lang="en-US" sz="2800" dirty="0" smtClean="0"/>
              <a:t>. T</a:t>
            </a:r>
            <a:r>
              <a:rPr lang="sr-Latn-CS" sz="2800" dirty="0" smtClean="0"/>
              <a:t>o</a:t>
            </a:r>
            <a:r>
              <a:rPr lang="en-US" sz="2800" dirty="0" err="1" smtClean="0"/>
              <a:t>kom</a:t>
            </a:r>
            <a:r>
              <a:rPr lang="en-US" sz="2800" dirty="0" smtClean="0"/>
              <a:t> </a:t>
            </a:r>
            <a:r>
              <a:rPr lang="en-US" sz="2800" dirty="0" err="1" smtClean="0"/>
              <a:t>razvoja</a:t>
            </a:r>
            <a:r>
              <a:rPr lang="en-US" sz="2800" dirty="0" smtClean="0"/>
              <a:t> </a:t>
            </a:r>
            <a:r>
              <a:rPr lang="en-US" sz="2800" dirty="0" err="1" smtClean="0"/>
              <a:t>računa</a:t>
            </a:r>
            <a:r>
              <a:rPr lang="sr-Latn-CS" sz="2800" dirty="0" smtClean="0"/>
              <a:t>ra </a:t>
            </a:r>
            <a:r>
              <a:rPr lang="en-US" sz="2800" dirty="0" err="1" smtClean="0"/>
              <a:t>defini</a:t>
            </a:r>
            <a:r>
              <a:rPr lang="sr-Latn-CS" sz="2800" dirty="0" smtClean="0"/>
              <a:t>san</a:t>
            </a:r>
            <a:r>
              <a:rPr lang="en-US" sz="2800" dirty="0" smtClean="0"/>
              <a:t>o je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 smtClean="0"/>
              <a:t>varijanti</a:t>
            </a:r>
            <a:r>
              <a:rPr lang="en-US" sz="2800" dirty="0" smtClean="0"/>
              <a:t> </a:t>
            </a:r>
            <a:r>
              <a:rPr lang="en-US" sz="2800" dirty="0" err="1" smtClean="0"/>
              <a:t>ovoga</a:t>
            </a:r>
            <a:r>
              <a:rPr lang="en-US" sz="2800" dirty="0" smtClean="0"/>
              <a:t> </a:t>
            </a:r>
            <a:r>
              <a:rPr lang="en-US" sz="2800" dirty="0" err="1" smtClean="0"/>
              <a:t>koda</a:t>
            </a:r>
            <a:r>
              <a:rPr lang="en-US" sz="2800" dirty="0" smtClean="0"/>
              <a:t>.  </a:t>
            </a:r>
          </a:p>
          <a:p>
            <a:pPr eaLnBrk="1" hangingPunct="1">
              <a:defRPr/>
            </a:pPr>
            <a:r>
              <a:rPr lang="sr-Latn-CS" sz="2800" dirty="0" smtClean="0"/>
              <a:t>To je osmo-bitni kôd (kôd čija je dužina 8 bita), koji </a:t>
            </a:r>
            <a:r>
              <a:rPr lang="sr-Latn-CS" sz="2800" dirty="0" smtClean="0"/>
              <a:t>omogućava </a:t>
            </a:r>
            <a:r>
              <a:rPr lang="sr-Latn-CS" sz="2800" dirty="0" smtClean="0"/>
              <a:t>prikaz velikih i malih slova, specijalnih znakova (na primer, *, +, =, ?, $, %, itd.), te upravljačkih znakova (na primer, početak poruke, kraj poruke, novi red, itd.).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smtClean="0">
                <a:solidFill>
                  <a:srgbClr val="FF0000"/>
                </a:solidFill>
              </a:rPr>
              <a:t>ASCII kod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78851" name="AutoShap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smtClean="0"/>
              <a:t>Ukupno je sa osam bita moguće prikazati 256 (2</a:t>
            </a:r>
            <a:r>
              <a:rPr lang="en-US" sz="2800" baseline="30000" smtClean="0"/>
              <a:t>8</a:t>
            </a:r>
            <a:r>
              <a:rPr lang="en-US" sz="2800" smtClean="0"/>
              <a:t>=256) različitih znakova. Međutim, prvih 128 znakova je zaista standardizovano, a preostalih 128 nije jedinstveno standardizovano. </a:t>
            </a:r>
          </a:p>
          <a:p>
            <a:pPr eaLnBrk="1" hangingPunct="1">
              <a:defRPr/>
            </a:pPr>
            <a:r>
              <a:rPr lang="sr-Latn-CS" sz="2800" smtClean="0"/>
              <a:t>ASCII kod definiše 128 karaktera od koji su prvih 31 kontrolni karakteri koji se koriste za slanje dodatnih informacija o poslatim podacima. </a:t>
            </a:r>
          </a:p>
          <a:p>
            <a:pPr eaLnBrk="1" hangingPunct="1">
              <a:defRPr/>
            </a:pPr>
            <a:endParaRPr lang="sr-Latn-CS" sz="1000" smtClean="0"/>
          </a:p>
          <a:p>
            <a:pPr eaLnBrk="1" hangingPunct="1">
              <a:buFontTx/>
              <a:buNone/>
              <a:defRPr/>
            </a:pPr>
            <a:r>
              <a:rPr lang="sr-Latn-C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ASCII kod 65 :   veliko slovo A</a:t>
            </a:r>
          </a:p>
          <a:p>
            <a:pPr eaLnBrk="1" hangingPunct="1">
              <a:buFontTx/>
              <a:buNone/>
              <a:defRPr/>
            </a:pPr>
            <a:r>
              <a:rPr lang="sr-Latn-C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ASCII kod 61:            =  </a:t>
            </a:r>
          </a:p>
          <a:p>
            <a:pPr eaLnBrk="1" hangingPunct="1">
              <a:buFontTx/>
              <a:buNone/>
              <a:defRPr/>
            </a:pPr>
            <a:r>
              <a:rPr lang="sr-Latn-C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ASCII kod 101:    malo slovo e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smtClean="0">
                <a:solidFill>
                  <a:srgbClr val="FF0000"/>
                </a:solidFill>
              </a:rPr>
              <a:t>ASCII kod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75779" name="AutoShap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4319588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 smtClean="0"/>
              <a:t>Pored ASCII koda postoje i drugi </a:t>
            </a:r>
            <a:r>
              <a:rPr lang="sr-Latn-CS" sz="2800" dirty="0" smtClean="0"/>
              <a:t>kodovi (npr. UNICODE).</a:t>
            </a:r>
          </a:p>
          <a:p>
            <a:pPr eaLnBrk="1" hangingPunct="1">
              <a:defRPr/>
            </a:pPr>
            <a:endParaRPr lang="sr-Latn-CS" sz="2800" dirty="0"/>
          </a:p>
          <a:p>
            <a:pPr marL="0" indent="0" eaLnBrk="1" hangingPunct="1">
              <a:buNone/>
              <a:defRPr/>
            </a:pPr>
            <a:endParaRPr lang="sr-Latn-CS" sz="2800" dirty="0" smtClean="0"/>
          </a:p>
          <a:p>
            <a:pPr eaLnBrk="1" hangingPunct="1">
              <a:defRPr/>
            </a:pPr>
            <a:r>
              <a:rPr lang="sr-Latn-CS" sz="2800" dirty="0" smtClean="0"/>
              <a:t>Svaki korisnik može kreirati sopstveni kod, u kome će, na primer, slovu A biti dodeljen broj 1. Ali u tom slučaju gubi se svaka kompatibilnost sa PC računarima.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24" y="548680"/>
            <a:ext cx="889060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4839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r-HR" sz="2400" b="1" dirty="0" smtClean="0"/>
              <a:t>ZADACI ZA </a:t>
            </a:r>
            <a:r>
              <a:rPr lang="sr-Latn-RS" sz="2400" b="1" dirty="0" smtClean="0"/>
              <a:t>DOMAĆI ZADATAK</a:t>
            </a:r>
            <a:endParaRPr lang="hr-HR" sz="2400" b="1" dirty="0" smtClean="0"/>
          </a:p>
        </p:txBody>
      </p:sp>
      <p:sp>
        <p:nvSpPr>
          <p:cNvPr id="40963" name="AutoShape 3"/>
          <p:cNvSpPr>
            <a:spLocks noGrp="1" noChangeArrowheads="1"/>
          </p:cNvSpPr>
          <p:nvPr>
            <p:ph idx="1"/>
          </p:nvPr>
        </p:nvSpPr>
        <p:spPr>
          <a:xfrm>
            <a:off x="2267744" y="2348880"/>
            <a:ext cx="4537075" cy="2086297"/>
          </a:xfrm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381000" indent="-381000" eaLnBrk="1" hangingPunct="1">
              <a:buFontTx/>
              <a:buNone/>
              <a:defRPr/>
            </a:pPr>
            <a:r>
              <a:rPr lang="hr-HR" sz="1800" b="1" dirty="0" smtClean="0"/>
              <a:t>1. Pretvori u ostale brojne sisteme:</a:t>
            </a:r>
          </a:p>
          <a:p>
            <a:pPr marL="838200" lvl="1" indent="-381000" eaLnBrk="1" hangingPunct="1">
              <a:buFontTx/>
              <a:buAutoNum type="alphaLcParenR"/>
              <a:defRPr/>
            </a:pPr>
            <a:r>
              <a:rPr lang="hr-HR" sz="1800" b="1" dirty="0" smtClean="0"/>
              <a:t>94</a:t>
            </a:r>
            <a:r>
              <a:rPr lang="hr-HR" sz="1800" b="1" baseline="-25000" dirty="0" smtClean="0"/>
              <a:t>10</a:t>
            </a:r>
            <a:endParaRPr lang="hr-HR" sz="1800" b="1" baseline="-25000" dirty="0" smtClean="0"/>
          </a:p>
          <a:p>
            <a:pPr marL="838200" lvl="1" indent="-381000" eaLnBrk="1" hangingPunct="1">
              <a:buFontTx/>
              <a:buAutoNum type="alphaLcParenR"/>
              <a:defRPr/>
            </a:pPr>
            <a:r>
              <a:rPr lang="hr-HR" sz="1800" b="1" dirty="0" smtClean="0"/>
              <a:t>10001001</a:t>
            </a:r>
            <a:r>
              <a:rPr lang="hr-HR" sz="1800" b="1" baseline="-25000" dirty="0" smtClean="0"/>
              <a:t>2</a:t>
            </a:r>
            <a:endParaRPr lang="hr-HR" sz="1800" b="1" baseline="-25000" dirty="0" smtClean="0"/>
          </a:p>
          <a:p>
            <a:pPr marL="838200" lvl="1" indent="-381000" eaLnBrk="1" hangingPunct="1">
              <a:buFontTx/>
              <a:buAutoNum type="alphaLcParenR"/>
              <a:defRPr/>
            </a:pPr>
            <a:r>
              <a:rPr lang="hr-HR" sz="1800" b="1" dirty="0" smtClean="0"/>
              <a:t>327</a:t>
            </a:r>
            <a:r>
              <a:rPr lang="hr-HR" sz="1800" b="1" baseline="-25000" dirty="0" smtClean="0"/>
              <a:t>8</a:t>
            </a:r>
          </a:p>
          <a:p>
            <a:pPr marL="838200" lvl="1" indent="-381000" eaLnBrk="1" hangingPunct="1">
              <a:buFontTx/>
              <a:buAutoNum type="alphaLcParenR"/>
              <a:defRPr/>
            </a:pPr>
            <a:r>
              <a:rPr lang="hr-HR" sz="1800" b="1" dirty="0" smtClean="0"/>
              <a:t>9C</a:t>
            </a:r>
            <a:r>
              <a:rPr lang="hr-HR" sz="1800" b="1" baseline="-25000" dirty="0" smtClean="0"/>
              <a:t>16</a:t>
            </a:r>
            <a:endParaRPr lang="hr-HR" sz="1800" b="1" baseline="-25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" name="Group 215"/>
          <p:cNvGraphicFramePr>
            <a:graphicFrameLocks noGrp="1"/>
          </p:cNvGraphicFramePr>
          <p:nvPr>
            <p:ph sz="half" idx="1"/>
          </p:nvPr>
        </p:nvGraphicFramePr>
        <p:xfrm>
          <a:off x="179388" y="1268413"/>
          <a:ext cx="8785225" cy="3816351"/>
        </p:xfrm>
        <a:graphic>
          <a:graphicData uri="http://schemas.openxmlformats.org/drawingml/2006/table">
            <a:tbl>
              <a:tblPr/>
              <a:tblGrid>
                <a:gridCol w="2592387"/>
                <a:gridCol w="1584325"/>
                <a:gridCol w="4608513"/>
              </a:tblGrid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BROJNI S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EM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A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SNOVA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A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0E"/>
                          </a:solidFill>
                          <a:effectLst/>
                          <a:latin typeface="Arial" panose="020B0604020202020204" pitchFamily="34" charset="0"/>
                        </a:rPr>
                        <a:t>CIFRE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A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BINARNI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0, 1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OKTALNI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0, 1, 2, 3, 4, 5, 6, 7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DEKAD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0, 1, 2, 3, 4, 5, 6, 7, 8, 9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</a:tr>
              <a:tr h="1293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HEKSADECIMALNI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C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0, 1, 2, 3, 4, 5, 6, 7, 8, 9, A, B, C, D, E, F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(A=10, B=11, C=12, D=13, E=14, F=15)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hr-HR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PRETV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ARANJE IZ DEKADNOG U OSTALE BROJNE SISTEME</a:t>
            </a:r>
            <a:endParaRPr lang="hr-HR" sz="3200" b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4099" name="Rectangle 1232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1248"/>
          <p:cNvSpPr>
            <a:spLocks noChangeArrowheads="1"/>
          </p:cNvSpPr>
          <p:nvPr/>
        </p:nvSpPr>
        <p:spPr bwMode="auto">
          <a:xfrm>
            <a:off x="250825" y="1268413"/>
            <a:ext cx="84978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r-HR" altLang="en-US" sz="3200" dirty="0"/>
              <a:t>Pretv</a:t>
            </a:r>
            <a:r>
              <a:rPr lang="en-US" altLang="en-US" sz="3200" dirty="0" err="1"/>
              <a:t>aranje</a:t>
            </a:r>
            <a:r>
              <a:rPr lang="hr-HR" altLang="en-US" sz="3200" dirty="0"/>
              <a:t> iz </a:t>
            </a:r>
            <a:r>
              <a:rPr lang="en-US" altLang="en-US" sz="3200" dirty="0" err="1"/>
              <a:t>dekadnog</a:t>
            </a:r>
            <a:r>
              <a:rPr lang="hr-HR" altLang="en-US" sz="3200" dirty="0"/>
              <a:t> broj</a:t>
            </a:r>
            <a:r>
              <a:rPr lang="en-US" altLang="en-US" sz="3200" dirty="0" err="1"/>
              <a:t>nog</a:t>
            </a:r>
            <a:r>
              <a:rPr lang="hr-HR" altLang="en-US" sz="3200" dirty="0"/>
              <a:t> s</a:t>
            </a:r>
            <a:r>
              <a:rPr lang="en-US" altLang="en-US" sz="3200" dirty="0" err="1"/>
              <a:t>istema</a:t>
            </a:r>
            <a:r>
              <a:rPr lang="hr-HR" altLang="en-US" sz="3200" dirty="0"/>
              <a:t> u ostale izvodi se deljenjem s osnovicom željenog s</a:t>
            </a:r>
            <a:r>
              <a:rPr lang="en-US" altLang="en-US" sz="3200" dirty="0" err="1"/>
              <a:t>istema</a:t>
            </a:r>
            <a:r>
              <a:rPr lang="hr-HR" altLang="en-US" sz="3200" dirty="0"/>
              <a:t> (deljenj</a:t>
            </a:r>
            <a:r>
              <a:rPr lang="en-US" altLang="en-US" sz="3200" dirty="0"/>
              <a:t>e</a:t>
            </a:r>
            <a:r>
              <a:rPr lang="hr-HR" altLang="en-US" sz="3200" dirty="0"/>
              <a:t>m sa 2, 8 ili 16).</a:t>
            </a:r>
            <a:endParaRPr lang="en-US" altLang="en-US" sz="3200" dirty="0"/>
          </a:p>
          <a:p>
            <a:pPr eaLnBrk="1" hangingPunct="1"/>
            <a:endParaRPr lang="hr-HR" altLang="en-US" sz="3200" dirty="0"/>
          </a:p>
          <a:p>
            <a:pPr eaLnBrk="1" hangingPunct="1">
              <a:buFontTx/>
              <a:buChar char="•"/>
            </a:pPr>
            <a:r>
              <a:rPr lang="hr-HR" altLang="en-US" sz="3200" dirty="0"/>
              <a:t>Deli se sve dok c</a:t>
            </a:r>
            <a:r>
              <a:rPr lang="en-US" altLang="en-US" sz="3200" dirty="0"/>
              <a:t>e</a:t>
            </a:r>
            <a:r>
              <a:rPr lang="hr-HR" altLang="en-US" sz="3200" dirty="0"/>
              <a:t>lobrojni rezultat deljenja ne postane 0.</a:t>
            </a:r>
            <a:endParaRPr lang="en-US" altLang="en-US" sz="3200" dirty="0"/>
          </a:p>
          <a:p>
            <a:pPr eaLnBrk="1" hangingPunct="1"/>
            <a:endParaRPr lang="hr-HR" altLang="en-US" sz="3200" dirty="0"/>
          </a:p>
          <a:p>
            <a:pPr eaLnBrk="1" hangingPunct="1">
              <a:buFontTx/>
              <a:buChar char="•"/>
            </a:pPr>
            <a:r>
              <a:rPr lang="hr-HR" altLang="en-US" sz="3200" dirty="0"/>
              <a:t>Novi broj </a:t>
            </a:r>
            <a:r>
              <a:rPr lang="en-US" altLang="en-US" sz="3200" dirty="0"/>
              <a:t>se </a:t>
            </a:r>
            <a:r>
              <a:rPr lang="en-US" altLang="en-US" sz="3200" dirty="0" err="1"/>
              <a:t>dobija</a:t>
            </a:r>
            <a:r>
              <a:rPr lang="hr-HR" altLang="en-US" sz="3200" dirty="0"/>
              <a:t> </a:t>
            </a:r>
            <a:r>
              <a:rPr lang="hr-HR" altLang="en-US" sz="3200" dirty="0" smtClean="0"/>
              <a:t>od ostataka </a:t>
            </a:r>
            <a:r>
              <a:rPr lang="hr-HR" altLang="en-US" sz="3200" dirty="0"/>
              <a:t>deljenja počevši od zadnjeg </a:t>
            </a:r>
            <a:r>
              <a:rPr lang="hr-HR" altLang="en-US" sz="3200" dirty="0" smtClean="0"/>
              <a:t>ostatka (čita se od dole na gore).</a:t>
            </a:r>
            <a:endParaRPr lang="hr-H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r-HR" sz="2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Pretv</a:t>
            </a:r>
            <a:r>
              <a:rPr lang="en-US" sz="2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aranje iz dekadnog u ostale brojne sisteme</a:t>
            </a:r>
            <a:endParaRPr lang="hr-HR" sz="26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Wingdings 3" panose="05040102010807070707" pitchFamily="18" charset="2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95288" y="1412875"/>
            <a:ext cx="4543425" cy="4016375"/>
            <a:chOff x="249" y="1657"/>
            <a:chExt cx="2862" cy="2530"/>
          </a:xfrm>
        </p:grpSpPr>
        <p:sp>
          <p:nvSpPr>
            <p:cNvPr id="5128" name="Rectangle 4"/>
            <p:cNvSpPr>
              <a:spLocks noChangeArrowheads="1"/>
            </p:cNvSpPr>
            <p:nvPr/>
          </p:nvSpPr>
          <p:spPr bwMode="auto">
            <a:xfrm>
              <a:off x="2909" y="3037"/>
              <a:ext cx="202" cy="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1746" y="3037"/>
              <a:ext cx="343" cy="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2445" y="395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2089" y="395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1550" y="395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1193" y="395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605" y="395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249" y="395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0</a:t>
              </a:r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>
              <a:off x="2445" y="372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7" name="Rectangle 13"/>
            <p:cNvSpPr>
              <a:spLocks noChangeArrowheads="1"/>
            </p:cNvSpPr>
            <p:nvPr/>
          </p:nvSpPr>
          <p:spPr bwMode="auto">
            <a:xfrm>
              <a:off x="2089" y="372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8" name="Rectangle 14"/>
            <p:cNvSpPr>
              <a:spLocks noChangeArrowheads="1"/>
            </p:cNvSpPr>
            <p:nvPr/>
          </p:nvSpPr>
          <p:spPr bwMode="auto">
            <a:xfrm>
              <a:off x="1550" y="372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39" name="Rectangle 15"/>
            <p:cNvSpPr>
              <a:spLocks noChangeArrowheads="1"/>
            </p:cNvSpPr>
            <p:nvPr/>
          </p:nvSpPr>
          <p:spPr bwMode="auto">
            <a:xfrm>
              <a:off x="1193" y="372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0" name="Rectangle 16"/>
            <p:cNvSpPr>
              <a:spLocks noChangeArrowheads="1"/>
            </p:cNvSpPr>
            <p:nvPr/>
          </p:nvSpPr>
          <p:spPr bwMode="auto">
            <a:xfrm>
              <a:off x="605" y="372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41" name="Rectangle 17"/>
            <p:cNvSpPr>
              <a:spLocks noChangeArrowheads="1"/>
            </p:cNvSpPr>
            <p:nvPr/>
          </p:nvSpPr>
          <p:spPr bwMode="auto">
            <a:xfrm>
              <a:off x="249" y="372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42" name="Rectangle 18"/>
            <p:cNvSpPr>
              <a:spLocks noChangeArrowheads="1"/>
            </p:cNvSpPr>
            <p:nvPr/>
          </p:nvSpPr>
          <p:spPr bwMode="auto">
            <a:xfrm>
              <a:off x="2445" y="349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3" name="Rectangle 19"/>
            <p:cNvSpPr>
              <a:spLocks noChangeArrowheads="1"/>
            </p:cNvSpPr>
            <p:nvPr/>
          </p:nvSpPr>
          <p:spPr bwMode="auto">
            <a:xfrm>
              <a:off x="2089" y="349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4" name="Rectangle 20"/>
            <p:cNvSpPr>
              <a:spLocks noChangeArrowheads="1"/>
            </p:cNvSpPr>
            <p:nvPr/>
          </p:nvSpPr>
          <p:spPr bwMode="auto">
            <a:xfrm>
              <a:off x="1550" y="349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5" name="Rectangle 21"/>
            <p:cNvSpPr>
              <a:spLocks noChangeArrowheads="1"/>
            </p:cNvSpPr>
            <p:nvPr/>
          </p:nvSpPr>
          <p:spPr bwMode="auto">
            <a:xfrm>
              <a:off x="1193" y="349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6" name="Rectangle 22"/>
            <p:cNvSpPr>
              <a:spLocks noChangeArrowheads="1"/>
            </p:cNvSpPr>
            <p:nvPr/>
          </p:nvSpPr>
          <p:spPr bwMode="auto">
            <a:xfrm>
              <a:off x="605" y="349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0</a:t>
              </a:r>
            </a:p>
          </p:txBody>
        </p:sp>
        <p:sp>
          <p:nvSpPr>
            <p:cNvPr id="5147" name="Rectangle 23"/>
            <p:cNvSpPr>
              <a:spLocks noChangeArrowheads="1"/>
            </p:cNvSpPr>
            <p:nvPr/>
          </p:nvSpPr>
          <p:spPr bwMode="auto">
            <a:xfrm>
              <a:off x="249" y="349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3</a:t>
              </a:r>
            </a:p>
          </p:txBody>
        </p:sp>
        <p:sp>
          <p:nvSpPr>
            <p:cNvPr id="5148" name="Rectangle 24"/>
            <p:cNvSpPr>
              <a:spLocks noChangeArrowheads="1"/>
            </p:cNvSpPr>
            <p:nvPr/>
          </p:nvSpPr>
          <p:spPr bwMode="auto">
            <a:xfrm>
              <a:off x="2445" y="326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49" name="Rectangle 25"/>
            <p:cNvSpPr>
              <a:spLocks noChangeArrowheads="1"/>
            </p:cNvSpPr>
            <p:nvPr/>
          </p:nvSpPr>
          <p:spPr bwMode="auto">
            <a:xfrm>
              <a:off x="2089" y="326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0" name="Rectangle 26"/>
            <p:cNvSpPr>
              <a:spLocks noChangeArrowheads="1"/>
            </p:cNvSpPr>
            <p:nvPr/>
          </p:nvSpPr>
          <p:spPr bwMode="auto">
            <a:xfrm>
              <a:off x="1550" y="326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1" name="Rectangle 27"/>
            <p:cNvSpPr>
              <a:spLocks noChangeArrowheads="1"/>
            </p:cNvSpPr>
            <p:nvPr/>
          </p:nvSpPr>
          <p:spPr bwMode="auto">
            <a:xfrm>
              <a:off x="1193" y="326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2" name="Rectangle 28"/>
            <p:cNvSpPr>
              <a:spLocks noChangeArrowheads="1"/>
            </p:cNvSpPr>
            <p:nvPr/>
          </p:nvSpPr>
          <p:spPr bwMode="auto">
            <a:xfrm>
              <a:off x="605" y="326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53" name="Rectangle 29"/>
            <p:cNvSpPr>
              <a:spLocks noChangeArrowheads="1"/>
            </p:cNvSpPr>
            <p:nvPr/>
          </p:nvSpPr>
          <p:spPr bwMode="auto">
            <a:xfrm>
              <a:off x="249" y="326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6</a:t>
              </a:r>
            </a:p>
          </p:txBody>
        </p:sp>
        <p:sp>
          <p:nvSpPr>
            <p:cNvPr id="5154" name="Rectangle 30"/>
            <p:cNvSpPr>
              <a:spLocks noChangeArrowheads="1"/>
            </p:cNvSpPr>
            <p:nvPr/>
          </p:nvSpPr>
          <p:spPr bwMode="auto">
            <a:xfrm>
              <a:off x="2445" y="303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5" name="Rectangle 31"/>
            <p:cNvSpPr>
              <a:spLocks noChangeArrowheads="1"/>
            </p:cNvSpPr>
            <p:nvPr/>
          </p:nvSpPr>
          <p:spPr bwMode="auto">
            <a:xfrm>
              <a:off x="2089" y="303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Rectangle 32"/>
            <p:cNvSpPr>
              <a:spLocks noChangeArrowheads="1"/>
            </p:cNvSpPr>
            <p:nvPr/>
          </p:nvSpPr>
          <p:spPr bwMode="auto">
            <a:xfrm>
              <a:off x="1550" y="303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7" name="Rectangle 33"/>
            <p:cNvSpPr>
              <a:spLocks noChangeArrowheads="1"/>
            </p:cNvSpPr>
            <p:nvPr/>
          </p:nvSpPr>
          <p:spPr bwMode="auto">
            <a:xfrm>
              <a:off x="1193" y="303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58" name="Rectangle 34"/>
            <p:cNvSpPr>
              <a:spLocks noChangeArrowheads="1"/>
            </p:cNvSpPr>
            <p:nvPr/>
          </p:nvSpPr>
          <p:spPr bwMode="auto">
            <a:xfrm>
              <a:off x="605" y="303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59" name="Rectangle 35"/>
            <p:cNvSpPr>
              <a:spLocks noChangeArrowheads="1"/>
            </p:cNvSpPr>
            <p:nvPr/>
          </p:nvSpPr>
          <p:spPr bwMode="auto">
            <a:xfrm>
              <a:off x="249" y="303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13</a:t>
              </a:r>
            </a:p>
          </p:txBody>
        </p:sp>
        <p:sp>
          <p:nvSpPr>
            <p:cNvPr id="5160" name="Rectangle 36"/>
            <p:cNvSpPr>
              <a:spLocks noChangeArrowheads="1"/>
            </p:cNvSpPr>
            <p:nvPr/>
          </p:nvSpPr>
          <p:spPr bwMode="auto">
            <a:xfrm>
              <a:off x="2445" y="280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61" name="Rectangle 37"/>
            <p:cNvSpPr>
              <a:spLocks noChangeArrowheads="1"/>
            </p:cNvSpPr>
            <p:nvPr/>
          </p:nvSpPr>
          <p:spPr bwMode="auto">
            <a:xfrm>
              <a:off x="2089" y="280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62" name="Rectangle 38"/>
            <p:cNvSpPr>
              <a:spLocks noChangeArrowheads="1"/>
            </p:cNvSpPr>
            <p:nvPr/>
          </p:nvSpPr>
          <p:spPr bwMode="auto">
            <a:xfrm>
              <a:off x="1550" y="280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63" name="Rectangle 39"/>
            <p:cNvSpPr>
              <a:spLocks noChangeArrowheads="1"/>
            </p:cNvSpPr>
            <p:nvPr/>
          </p:nvSpPr>
          <p:spPr bwMode="auto">
            <a:xfrm>
              <a:off x="1193" y="280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/>
            </a:p>
          </p:txBody>
        </p:sp>
        <p:sp>
          <p:nvSpPr>
            <p:cNvPr id="5164" name="Rectangle 40"/>
            <p:cNvSpPr>
              <a:spLocks noChangeArrowheads="1"/>
            </p:cNvSpPr>
            <p:nvPr/>
          </p:nvSpPr>
          <p:spPr bwMode="auto">
            <a:xfrm>
              <a:off x="605" y="280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0</a:t>
              </a:r>
            </a:p>
          </p:txBody>
        </p:sp>
        <p:sp>
          <p:nvSpPr>
            <p:cNvPr id="5165" name="Rectangle 41"/>
            <p:cNvSpPr>
              <a:spLocks noChangeArrowheads="1"/>
            </p:cNvSpPr>
            <p:nvPr/>
          </p:nvSpPr>
          <p:spPr bwMode="auto">
            <a:xfrm>
              <a:off x="249" y="280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27</a:t>
              </a:r>
            </a:p>
          </p:txBody>
        </p:sp>
        <p:sp>
          <p:nvSpPr>
            <p:cNvPr id="5166" name="Rectangle 42"/>
            <p:cNvSpPr>
              <a:spLocks noChangeArrowheads="1"/>
            </p:cNvSpPr>
            <p:nvPr/>
          </p:nvSpPr>
          <p:spPr bwMode="auto">
            <a:xfrm>
              <a:off x="2445" y="257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67" name="Rectangle 43"/>
            <p:cNvSpPr>
              <a:spLocks noChangeArrowheads="1"/>
            </p:cNvSpPr>
            <p:nvPr/>
          </p:nvSpPr>
          <p:spPr bwMode="auto">
            <a:xfrm>
              <a:off x="2089" y="257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0</a:t>
              </a:r>
            </a:p>
          </p:txBody>
        </p:sp>
        <p:sp>
          <p:nvSpPr>
            <p:cNvPr id="5168" name="Rectangle 44"/>
            <p:cNvSpPr>
              <a:spLocks noChangeArrowheads="1"/>
            </p:cNvSpPr>
            <p:nvPr/>
          </p:nvSpPr>
          <p:spPr bwMode="auto">
            <a:xfrm>
              <a:off x="1550" y="257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6</a:t>
              </a:r>
            </a:p>
          </p:txBody>
        </p:sp>
        <p:sp>
          <p:nvSpPr>
            <p:cNvPr id="5169" name="Rectangle 45"/>
            <p:cNvSpPr>
              <a:spLocks noChangeArrowheads="1"/>
            </p:cNvSpPr>
            <p:nvPr/>
          </p:nvSpPr>
          <p:spPr bwMode="auto">
            <a:xfrm>
              <a:off x="1193" y="257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0</a:t>
              </a:r>
            </a:p>
          </p:txBody>
        </p:sp>
        <p:sp>
          <p:nvSpPr>
            <p:cNvPr id="5170" name="Rectangle 46"/>
            <p:cNvSpPr>
              <a:spLocks noChangeArrowheads="1"/>
            </p:cNvSpPr>
            <p:nvPr/>
          </p:nvSpPr>
          <p:spPr bwMode="auto">
            <a:xfrm>
              <a:off x="605" y="257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71" name="Rectangle 47"/>
            <p:cNvSpPr>
              <a:spLocks noChangeArrowheads="1"/>
            </p:cNvSpPr>
            <p:nvPr/>
          </p:nvSpPr>
          <p:spPr bwMode="auto">
            <a:xfrm>
              <a:off x="249" y="257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54</a:t>
              </a:r>
            </a:p>
          </p:txBody>
        </p:sp>
        <p:sp>
          <p:nvSpPr>
            <p:cNvPr id="5172" name="Rectangle 48"/>
            <p:cNvSpPr>
              <a:spLocks noChangeArrowheads="1"/>
            </p:cNvSpPr>
            <p:nvPr/>
          </p:nvSpPr>
          <p:spPr bwMode="auto">
            <a:xfrm>
              <a:off x="2445" y="234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11=B</a:t>
              </a:r>
            </a:p>
          </p:txBody>
        </p:sp>
        <p:sp>
          <p:nvSpPr>
            <p:cNvPr id="5173" name="Rectangle 49"/>
            <p:cNvSpPr>
              <a:spLocks noChangeArrowheads="1"/>
            </p:cNvSpPr>
            <p:nvPr/>
          </p:nvSpPr>
          <p:spPr bwMode="auto">
            <a:xfrm>
              <a:off x="2089" y="234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74" name="Rectangle 50"/>
            <p:cNvSpPr>
              <a:spLocks noChangeArrowheads="1"/>
            </p:cNvSpPr>
            <p:nvPr/>
          </p:nvSpPr>
          <p:spPr bwMode="auto">
            <a:xfrm>
              <a:off x="1550" y="234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6</a:t>
              </a:r>
            </a:p>
          </p:txBody>
        </p:sp>
        <p:sp>
          <p:nvSpPr>
            <p:cNvPr id="5175" name="Rectangle 51"/>
            <p:cNvSpPr>
              <a:spLocks noChangeArrowheads="1"/>
            </p:cNvSpPr>
            <p:nvPr/>
          </p:nvSpPr>
          <p:spPr bwMode="auto">
            <a:xfrm>
              <a:off x="1193" y="234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6</a:t>
              </a:r>
            </a:p>
          </p:txBody>
        </p:sp>
        <p:sp>
          <p:nvSpPr>
            <p:cNvPr id="5176" name="Rectangle 52"/>
            <p:cNvSpPr>
              <a:spLocks noChangeArrowheads="1"/>
            </p:cNvSpPr>
            <p:nvPr/>
          </p:nvSpPr>
          <p:spPr bwMode="auto">
            <a:xfrm>
              <a:off x="605" y="234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77" name="Rectangle 53"/>
            <p:cNvSpPr>
              <a:spLocks noChangeArrowheads="1"/>
            </p:cNvSpPr>
            <p:nvPr/>
          </p:nvSpPr>
          <p:spPr bwMode="auto">
            <a:xfrm>
              <a:off x="249" y="234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109</a:t>
              </a:r>
            </a:p>
          </p:txBody>
        </p:sp>
        <p:sp>
          <p:nvSpPr>
            <p:cNvPr id="5178" name="Rectangle 54"/>
            <p:cNvSpPr>
              <a:spLocks noChangeArrowheads="1"/>
            </p:cNvSpPr>
            <p:nvPr/>
          </p:nvSpPr>
          <p:spPr bwMode="auto">
            <a:xfrm>
              <a:off x="2445" y="211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7</a:t>
              </a:r>
            </a:p>
          </p:txBody>
        </p:sp>
        <p:sp>
          <p:nvSpPr>
            <p:cNvPr id="5179" name="Rectangle 55"/>
            <p:cNvSpPr>
              <a:spLocks noChangeArrowheads="1"/>
            </p:cNvSpPr>
            <p:nvPr/>
          </p:nvSpPr>
          <p:spPr bwMode="auto">
            <a:xfrm>
              <a:off x="2089" y="211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27</a:t>
              </a:r>
            </a:p>
          </p:txBody>
        </p:sp>
        <p:sp>
          <p:nvSpPr>
            <p:cNvPr id="5180" name="Rectangle 56"/>
            <p:cNvSpPr>
              <a:spLocks noChangeArrowheads="1"/>
            </p:cNvSpPr>
            <p:nvPr/>
          </p:nvSpPr>
          <p:spPr bwMode="auto">
            <a:xfrm>
              <a:off x="1550" y="211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7</a:t>
              </a:r>
            </a:p>
          </p:txBody>
        </p:sp>
        <p:sp>
          <p:nvSpPr>
            <p:cNvPr id="5181" name="Rectangle 57"/>
            <p:cNvSpPr>
              <a:spLocks noChangeArrowheads="1"/>
            </p:cNvSpPr>
            <p:nvPr/>
          </p:nvSpPr>
          <p:spPr bwMode="auto">
            <a:xfrm>
              <a:off x="1193" y="211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54</a:t>
              </a:r>
            </a:p>
          </p:txBody>
        </p:sp>
        <p:sp>
          <p:nvSpPr>
            <p:cNvPr id="5182" name="Rectangle 58"/>
            <p:cNvSpPr>
              <a:spLocks noChangeArrowheads="1"/>
            </p:cNvSpPr>
            <p:nvPr/>
          </p:nvSpPr>
          <p:spPr bwMode="auto">
            <a:xfrm>
              <a:off x="605" y="211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1800" b="1"/>
                <a:t>1</a:t>
              </a:r>
            </a:p>
          </p:txBody>
        </p:sp>
        <p:sp>
          <p:nvSpPr>
            <p:cNvPr id="5183" name="Rectangle 59"/>
            <p:cNvSpPr>
              <a:spLocks noChangeArrowheads="1"/>
            </p:cNvSpPr>
            <p:nvPr/>
          </p:nvSpPr>
          <p:spPr bwMode="auto">
            <a:xfrm>
              <a:off x="249" y="211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hr-HR" altLang="en-US" sz="1800" b="1"/>
                <a:t>219</a:t>
              </a:r>
            </a:p>
          </p:txBody>
        </p:sp>
        <p:sp>
          <p:nvSpPr>
            <p:cNvPr id="5184" name="Rectangle 60"/>
            <p:cNvSpPr>
              <a:spLocks noChangeArrowheads="1"/>
            </p:cNvSpPr>
            <p:nvPr/>
          </p:nvSpPr>
          <p:spPr bwMode="auto">
            <a:xfrm>
              <a:off x="2445" y="1887"/>
              <a:ext cx="46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85" name="Rectangle 61"/>
            <p:cNvSpPr>
              <a:spLocks noChangeArrowheads="1"/>
            </p:cNvSpPr>
            <p:nvPr/>
          </p:nvSpPr>
          <p:spPr bwMode="auto">
            <a:xfrm>
              <a:off x="2089" y="188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86" name="Rectangle 62"/>
            <p:cNvSpPr>
              <a:spLocks noChangeArrowheads="1"/>
            </p:cNvSpPr>
            <p:nvPr/>
          </p:nvSpPr>
          <p:spPr bwMode="auto">
            <a:xfrm>
              <a:off x="1550" y="1887"/>
              <a:ext cx="1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87" name="Rectangle 63"/>
            <p:cNvSpPr>
              <a:spLocks noChangeArrowheads="1"/>
            </p:cNvSpPr>
            <p:nvPr/>
          </p:nvSpPr>
          <p:spPr bwMode="auto">
            <a:xfrm>
              <a:off x="1193" y="1887"/>
              <a:ext cx="35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88" name="Rectangle 64"/>
            <p:cNvSpPr>
              <a:spLocks noChangeArrowheads="1"/>
            </p:cNvSpPr>
            <p:nvPr/>
          </p:nvSpPr>
          <p:spPr bwMode="auto">
            <a:xfrm>
              <a:off x="605" y="1887"/>
              <a:ext cx="24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89" name="Rectangle 65"/>
            <p:cNvSpPr>
              <a:spLocks noChangeArrowheads="1"/>
            </p:cNvSpPr>
            <p:nvPr/>
          </p:nvSpPr>
          <p:spPr bwMode="auto">
            <a:xfrm>
              <a:off x="249" y="1887"/>
              <a:ext cx="35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sz="1800" b="1"/>
            </a:p>
          </p:txBody>
        </p:sp>
        <p:sp>
          <p:nvSpPr>
            <p:cNvPr id="5190" name="Rectangle 66"/>
            <p:cNvSpPr>
              <a:spLocks noChangeArrowheads="1"/>
            </p:cNvSpPr>
            <p:nvPr/>
          </p:nvSpPr>
          <p:spPr bwMode="auto">
            <a:xfrm>
              <a:off x="2909" y="1657"/>
              <a:ext cx="202" cy="1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5191" name="Rectangle 67"/>
            <p:cNvSpPr>
              <a:spLocks noChangeArrowheads="1"/>
            </p:cNvSpPr>
            <p:nvPr/>
          </p:nvSpPr>
          <p:spPr bwMode="auto">
            <a:xfrm>
              <a:off x="2089" y="1657"/>
              <a:ext cx="82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hr-HR" altLang="en-US" sz="1800" b="1"/>
                <a:t>439 :16</a:t>
              </a:r>
            </a:p>
          </p:txBody>
        </p:sp>
        <p:sp>
          <p:nvSpPr>
            <p:cNvPr id="5192" name="Rectangle 68"/>
            <p:cNvSpPr>
              <a:spLocks noChangeArrowheads="1"/>
            </p:cNvSpPr>
            <p:nvPr/>
          </p:nvSpPr>
          <p:spPr bwMode="auto">
            <a:xfrm>
              <a:off x="1746" y="1657"/>
              <a:ext cx="343" cy="1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5193" name="Rectangle 69"/>
            <p:cNvSpPr>
              <a:spLocks noChangeArrowheads="1"/>
            </p:cNvSpPr>
            <p:nvPr/>
          </p:nvSpPr>
          <p:spPr bwMode="auto">
            <a:xfrm>
              <a:off x="1193" y="1657"/>
              <a:ext cx="55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hr-HR" altLang="en-US" sz="1800" b="1"/>
                <a:t>439 :8</a:t>
              </a:r>
            </a:p>
          </p:txBody>
        </p:sp>
        <p:sp>
          <p:nvSpPr>
            <p:cNvPr id="5194" name="Rectangle 70"/>
            <p:cNvSpPr>
              <a:spLocks noChangeArrowheads="1"/>
            </p:cNvSpPr>
            <p:nvPr/>
          </p:nvSpPr>
          <p:spPr bwMode="auto">
            <a:xfrm>
              <a:off x="849" y="1657"/>
              <a:ext cx="344" cy="2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4800" b="1">
                <a:solidFill>
                  <a:srgbClr val="FF0000"/>
                </a:solidFill>
              </a:endParaRPr>
            </a:p>
          </p:txBody>
        </p:sp>
        <p:sp>
          <p:nvSpPr>
            <p:cNvPr id="5195" name="Rectangle 71"/>
            <p:cNvSpPr>
              <a:spLocks noChangeArrowheads="1"/>
            </p:cNvSpPr>
            <p:nvPr/>
          </p:nvSpPr>
          <p:spPr bwMode="auto">
            <a:xfrm>
              <a:off x="249" y="1657"/>
              <a:ext cx="6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hr-HR" altLang="en-US" sz="1800" b="1"/>
                <a:t>439 :2</a:t>
              </a:r>
            </a:p>
          </p:txBody>
        </p:sp>
        <p:sp>
          <p:nvSpPr>
            <p:cNvPr id="5196" name="Line 72"/>
            <p:cNvSpPr>
              <a:spLocks noChangeShapeType="1"/>
            </p:cNvSpPr>
            <p:nvPr/>
          </p:nvSpPr>
          <p:spPr bwMode="auto">
            <a:xfrm>
              <a:off x="249" y="1657"/>
              <a:ext cx="6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73"/>
            <p:cNvSpPr>
              <a:spLocks noChangeShapeType="1"/>
            </p:cNvSpPr>
            <p:nvPr/>
          </p:nvSpPr>
          <p:spPr bwMode="auto">
            <a:xfrm>
              <a:off x="249" y="4187"/>
              <a:ext cx="35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74"/>
            <p:cNvSpPr>
              <a:spLocks noChangeShapeType="1"/>
            </p:cNvSpPr>
            <p:nvPr/>
          </p:nvSpPr>
          <p:spPr bwMode="auto">
            <a:xfrm>
              <a:off x="249" y="16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75"/>
            <p:cNvSpPr>
              <a:spLocks noChangeShapeType="1"/>
            </p:cNvSpPr>
            <p:nvPr/>
          </p:nvSpPr>
          <p:spPr bwMode="auto">
            <a:xfrm>
              <a:off x="3111" y="1657"/>
              <a:ext cx="0" cy="25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76"/>
            <p:cNvSpPr>
              <a:spLocks noChangeShapeType="1"/>
            </p:cNvSpPr>
            <p:nvPr/>
          </p:nvSpPr>
          <p:spPr bwMode="auto">
            <a:xfrm>
              <a:off x="849" y="1657"/>
              <a:ext cx="89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77"/>
            <p:cNvSpPr>
              <a:spLocks noChangeShapeType="1"/>
            </p:cNvSpPr>
            <p:nvPr/>
          </p:nvSpPr>
          <p:spPr bwMode="auto">
            <a:xfrm>
              <a:off x="249" y="188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78"/>
            <p:cNvSpPr>
              <a:spLocks noChangeShapeType="1"/>
            </p:cNvSpPr>
            <p:nvPr/>
          </p:nvSpPr>
          <p:spPr bwMode="auto">
            <a:xfrm>
              <a:off x="849" y="4187"/>
              <a:ext cx="70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79"/>
            <p:cNvSpPr>
              <a:spLocks noChangeShapeType="1"/>
            </p:cNvSpPr>
            <p:nvPr/>
          </p:nvSpPr>
          <p:spPr bwMode="auto">
            <a:xfrm>
              <a:off x="1746" y="1657"/>
              <a:ext cx="116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80"/>
            <p:cNvSpPr>
              <a:spLocks noChangeShapeType="1"/>
            </p:cNvSpPr>
            <p:nvPr/>
          </p:nvSpPr>
          <p:spPr bwMode="auto">
            <a:xfrm>
              <a:off x="1746" y="4187"/>
              <a:ext cx="69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81"/>
            <p:cNvSpPr>
              <a:spLocks noChangeShapeType="1"/>
            </p:cNvSpPr>
            <p:nvPr/>
          </p:nvSpPr>
          <p:spPr bwMode="auto">
            <a:xfrm>
              <a:off x="2909" y="1657"/>
              <a:ext cx="20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82"/>
            <p:cNvSpPr>
              <a:spLocks noChangeShapeType="1"/>
            </p:cNvSpPr>
            <p:nvPr/>
          </p:nvSpPr>
          <p:spPr bwMode="auto">
            <a:xfrm>
              <a:off x="2909" y="4187"/>
              <a:ext cx="20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83"/>
            <p:cNvSpPr>
              <a:spLocks noChangeShapeType="1"/>
            </p:cNvSpPr>
            <p:nvPr/>
          </p:nvSpPr>
          <p:spPr bwMode="auto">
            <a:xfrm>
              <a:off x="249" y="211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84"/>
            <p:cNvSpPr>
              <a:spLocks noChangeShapeType="1"/>
            </p:cNvSpPr>
            <p:nvPr/>
          </p:nvSpPr>
          <p:spPr bwMode="auto">
            <a:xfrm>
              <a:off x="249" y="234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85"/>
            <p:cNvSpPr>
              <a:spLocks noChangeShapeType="1"/>
            </p:cNvSpPr>
            <p:nvPr/>
          </p:nvSpPr>
          <p:spPr bwMode="auto">
            <a:xfrm>
              <a:off x="249" y="257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86"/>
            <p:cNvSpPr>
              <a:spLocks noChangeShapeType="1"/>
            </p:cNvSpPr>
            <p:nvPr/>
          </p:nvSpPr>
          <p:spPr bwMode="auto">
            <a:xfrm>
              <a:off x="249" y="280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87"/>
            <p:cNvSpPr>
              <a:spLocks noChangeShapeType="1"/>
            </p:cNvSpPr>
            <p:nvPr/>
          </p:nvSpPr>
          <p:spPr bwMode="auto">
            <a:xfrm>
              <a:off x="249" y="303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88"/>
            <p:cNvSpPr>
              <a:spLocks noChangeShapeType="1"/>
            </p:cNvSpPr>
            <p:nvPr/>
          </p:nvSpPr>
          <p:spPr bwMode="auto">
            <a:xfrm>
              <a:off x="249" y="326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89"/>
            <p:cNvSpPr>
              <a:spLocks noChangeShapeType="1"/>
            </p:cNvSpPr>
            <p:nvPr/>
          </p:nvSpPr>
          <p:spPr bwMode="auto">
            <a:xfrm>
              <a:off x="249" y="349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90"/>
            <p:cNvSpPr>
              <a:spLocks noChangeShapeType="1"/>
            </p:cNvSpPr>
            <p:nvPr/>
          </p:nvSpPr>
          <p:spPr bwMode="auto">
            <a:xfrm>
              <a:off x="249" y="372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91"/>
            <p:cNvSpPr>
              <a:spLocks noChangeShapeType="1"/>
            </p:cNvSpPr>
            <p:nvPr/>
          </p:nvSpPr>
          <p:spPr bwMode="auto">
            <a:xfrm>
              <a:off x="249" y="39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92"/>
            <p:cNvSpPr>
              <a:spLocks noChangeShapeType="1"/>
            </p:cNvSpPr>
            <p:nvPr/>
          </p:nvSpPr>
          <p:spPr bwMode="auto">
            <a:xfrm>
              <a:off x="605" y="4187"/>
              <a:ext cx="24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93"/>
            <p:cNvSpPr>
              <a:spLocks noChangeShapeType="1"/>
            </p:cNvSpPr>
            <p:nvPr/>
          </p:nvSpPr>
          <p:spPr bwMode="auto">
            <a:xfrm>
              <a:off x="1550" y="4187"/>
              <a:ext cx="19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94"/>
            <p:cNvSpPr>
              <a:spLocks noChangeShapeType="1"/>
            </p:cNvSpPr>
            <p:nvPr/>
          </p:nvSpPr>
          <p:spPr bwMode="auto">
            <a:xfrm>
              <a:off x="2445" y="4187"/>
              <a:ext cx="46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95"/>
            <p:cNvSpPr>
              <a:spLocks noChangeShapeType="1"/>
            </p:cNvSpPr>
            <p:nvPr/>
          </p:nvSpPr>
          <p:spPr bwMode="auto">
            <a:xfrm>
              <a:off x="249" y="1887"/>
              <a:ext cx="600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96"/>
            <p:cNvSpPr>
              <a:spLocks noChangeShapeType="1"/>
            </p:cNvSpPr>
            <p:nvPr/>
          </p:nvSpPr>
          <p:spPr bwMode="auto">
            <a:xfrm>
              <a:off x="1193" y="1887"/>
              <a:ext cx="553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97"/>
            <p:cNvSpPr>
              <a:spLocks noChangeShapeType="1"/>
            </p:cNvSpPr>
            <p:nvPr/>
          </p:nvSpPr>
          <p:spPr bwMode="auto">
            <a:xfrm>
              <a:off x="2089" y="1887"/>
              <a:ext cx="820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98"/>
            <p:cNvSpPr>
              <a:spLocks noChangeShapeType="1"/>
            </p:cNvSpPr>
            <p:nvPr/>
          </p:nvSpPr>
          <p:spPr bwMode="auto">
            <a:xfrm>
              <a:off x="605" y="1887"/>
              <a:ext cx="0" cy="230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99"/>
            <p:cNvSpPr>
              <a:spLocks noChangeShapeType="1"/>
            </p:cNvSpPr>
            <p:nvPr/>
          </p:nvSpPr>
          <p:spPr bwMode="auto">
            <a:xfrm>
              <a:off x="1550" y="1887"/>
              <a:ext cx="0" cy="92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00"/>
            <p:cNvSpPr>
              <a:spLocks noChangeShapeType="1"/>
            </p:cNvSpPr>
            <p:nvPr/>
          </p:nvSpPr>
          <p:spPr bwMode="auto">
            <a:xfrm>
              <a:off x="2445" y="1887"/>
              <a:ext cx="0" cy="92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4" name="Object 101"/>
          <p:cNvGraphicFramePr>
            <a:graphicFrameLocks noChangeAspect="1"/>
          </p:cNvGraphicFramePr>
          <p:nvPr/>
        </p:nvGraphicFramePr>
        <p:xfrm>
          <a:off x="5580063" y="1916113"/>
          <a:ext cx="28082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3" imgW="1371600" imgH="215900" progId="Equation.DSMT4">
                  <p:embed/>
                </p:oleObj>
              </mc:Choice>
              <mc:Fallback>
                <p:oleObj name="Equation" r:id="rId3" imgW="1371600" imgH="21590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16113"/>
                        <a:ext cx="2808287" cy="439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02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6" name="Object 103"/>
          <p:cNvGraphicFramePr>
            <a:graphicFrameLocks noChangeAspect="1"/>
          </p:cNvGraphicFramePr>
          <p:nvPr/>
        </p:nvGraphicFramePr>
        <p:xfrm>
          <a:off x="5554663" y="4697413"/>
          <a:ext cx="18462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5" imgW="901309" imgH="215806" progId="Equation.DSMT4">
                  <p:embed/>
                </p:oleObj>
              </mc:Choice>
              <mc:Fallback>
                <p:oleObj name="Equation" r:id="rId5" imgW="901309" imgH="215806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697413"/>
                        <a:ext cx="1846262" cy="439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04"/>
          <p:cNvGraphicFramePr>
            <a:graphicFrameLocks noChangeAspect="1"/>
          </p:cNvGraphicFramePr>
          <p:nvPr/>
        </p:nvGraphicFramePr>
        <p:xfrm>
          <a:off x="5580063" y="3357563"/>
          <a:ext cx="18208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7" imgW="888614" imgH="215806" progId="Equation.DSMT4">
                  <p:embed/>
                </p:oleObj>
              </mc:Choice>
              <mc:Fallback>
                <p:oleObj name="Equation" r:id="rId7" imgW="888614" imgH="21580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1820862" cy="439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7"/>
          <p:cNvSpPr>
            <a:spLocks noChangeArrowheads="1"/>
          </p:cNvSpPr>
          <p:nvPr/>
        </p:nvSpPr>
        <p:spPr bwMode="auto">
          <a:xfrm>
            <a:off x="5364163" y="2205038"/>
            <a:ext cx="3527425" cy="1655762"/>
          </a:xfrm>
          <a:prstGeom prst="rect">
            <a:avLst/>
          </a:prstGeom>
          <a:solidFill>
            <a:srgbClr val="F0FA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7" name="Group 105"/>
          <p:cNvGrpSpPr>
            <a:grpSpLocks/>
          </p:cNvGrpSpPr>
          <p:nvPr/>
        </p:nvGrpSpPr>
        <p:grpSpPr bwMode="auto">
          <a:xfrm>
            <a:off x="395288" y="1341438"/>
            <a:ext cx="4897437" cy="4032250"/>
            <a:chOff x="249" y="255"/>
            <a:chExt cx="3085" cy="2540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116" y="1635"/>
              <a:ext cx="218" cy="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b="1">
                <a:sym typeface="Wingdings 3" panose="05040102010807070707" pitchFamily="18" charset="2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1863" y="1635"/>
              <a:ext cx="369" cy="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b="1">
                <a:sym typeface="Wingdings 3" panose="05040102010807070707" pitchFamily="18" charset="2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2616" y="255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2232" y="255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1651" y="255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1267" y="255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56" name="Rectangle 11"/>
            <p:cNvSpPr>
              <a:spLocks noChangeArrowheads="1"/>
            </p:cNvSpPr>
            <p:nvPr/>
          </p:nvSpPr>
          <p:spPr bwMode="auto">
            <a:xfrm>
              <a:off x="633" y="255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57" name="Rectangle 12"/>
            <p:cNvSpPr>
              <a:spLocks noChangeArrowheads="1"/>
            </p:cNvSpPr>
            <p:nvPr/>
          </p:nvSpPr>
          <p:spPr bwMode="auto">
            <a:xfrm>
              <a:off x="249" y="255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58" name="Rectangle 13"/>
            <p:cNvSpPr>
              <a:spLocks noChangeArrowheads="1"/>
            </p:cNvSpPr>
            <p:nvPr/>
          </p:nvSpPr>
          <p:spPr bwMode="auto">
            <a:xfrm>
              <a:off x="2616" y="232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2232" y="232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0" name="Rectangle 15"/>
            <p:cNvSpPr>
              <a:spLocks noChangeArrowheads="1"/>
            </p:cNvSpPr>
            <p:nvPr/>
          </p:nvSpPr>
          <p:spPr bwMode="auto">
            <a:xfrm>
              <a:off x="1651" y="232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1" name="Rectangle 16"/>
            <p:cNvSpPr>
              <a:spLocks noChangeArrowheads="1"/>
            </p:cNvSpPr>
            <p:nvPr/>
          </p:nvSpPr>
          <p:spPr bwMode="auto">
            <a:xfrm>
              <a:off x="1267" y="232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2" name="Rectangle 17"/>
            <p:cNvSpPr>
              <a:spLocks noChangeArrowheads="1"/>
            </p:cNvSpPr>
            <p:nvPr/>
          </p:nvSpPr>
          <p:spPr bwMode="auto">
            <a:xfrm>
              <a:off x="633" y="232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163" name="Rectangle 18"/>
            <p:cNvSpPr>
              <a:spLocks noChangeArrowheads="1"/>
            </p:cNvSpPr>
            <p:nvPr/>
          </p:nvSpPr>
          <p:spPr bwMode="auto">
            <a:xfrm>
              <a:off x="249" y="232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0</a:t>
              </a:r>
              <a:endParaRPr lang="hr-HR" altLang="en-US" b="1"/>
            </a:p>
          </p:txBody>
        </p:sp>
        <p:sp>
          <p:nvSpPr>
            <p:cNvPr id="6164" name="Rectangle 19"/>
            <p:cNvSpPr>
              <a:spLocks noChangeArrowheads="1"/>
            </p:cNvSpPr>
            <p:nvPr/>
          </p:nvSpPr>
          <p:spPr bwMode="auto">
            <a:xfrm>
              <a:off x="2616" y="209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2232" y="209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6" name="Rectangle 21"/>
            <p:cNvSpPr>
              <a:spLocks noChangeArrowheads="1"/>
            </p:cNvSpPr>
            <p:nvPr/>
          </p:nvSpPr>
          <p:spPr bwMode="auto">
            <a:xfrm>
              <a:off x="1651" y="209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7" name="Rectangle 22"/>
            <p:cNvSpPr>
              <a:spLocks noChangeArrowheads="1"/>
            </p:cNvSpPr>
            <p:nvPr/>
          </p:nvSpPr>
          <p:spPr bwMode="auto">
            <a:xfrm>
              <a:off x="1267" y="209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68" name="Rectangle 23"/>
            <p:cNvSpPr>
              <a:spLocks noChangeArrowheads="1"/>
            </p:cNvSpPr>
            <p:nvPr/>
          </p:nvSpPr>
          <p:spPr bwMode="auto">
            <a:xfrm>
              <a:off x="633" y="209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0</a:t>
              </a:r>
            </a:p>
          </p:txBody>
        </p:sp>
        <p:sp>
          <p:nvSpPr>
            <p:cNvPr id="6169" name="Rectangle 24"/>
            <p:cNvSpPr>
              <a:spLocks noChangeArrowheads="1"/>
            </p:cNvSpPr>
            <p:nvPr/>
          </p:nvSpPr>
          <p:spPr bwMode="auto">
            <a:xfrm>
              <a:off x="249" y="209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1</a:t>
              </a:r>
              <a:endParaRPr lang="hr-HR" altLang="en-US" b="1"/>
            </a:p>
          </p:txBody>
        </p:sp>
        <p:sp>
          <p:nvSpPr>
            <p:cNvPr id="6170" name="Rectangle 25"/>
            <p:cNvSpPr>
              <a:spLocks noChangeArrowheads="1"/>
            </p:cNvSpPr>
            <p:nvPr/>
          </p:nvSpPr>
          <p:spPr bwMode="auto">
            <a:xfrm>
              <a:off x="2616" y="186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1" name="Rectangle 26"/>
            <p:cNvSpPr>
              <a:spLocks noChangeArrowheads="1"/>
            </p:cNvSpPr>
            <p:nvPr/>
          </p:nvSpPr>
          <p:spPr bwMode="auto">
            <a:xfrm>
              <a:off x="2232" y="186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2" name="Rectangle 27"/>
            <p:cNvSpPr>
              <a:spLocks noChangeArrowheads="1"/>
            </p:cNvSpPr>
            <p:nvPr/>
          </p:nvSpPr>
          <p:spPr bwMode="auto">
            <a:xfrm>
              <a:off x="1651" y="186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1267" y="186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4" name="Rectangle 29"/>
            <p:cNvSpPr>
              <a:spLocks noChangeArrowheads="1"/>
            </p:cNvSpPr>
            <p:nvPr/>
          </p:nvSpPr>
          <p:spPr bwMode="auto">
            <a:xfrm>
              <a:off x="633" y="186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175" name="Rectangle 30"/>
            <p:cNvSpPr>
              <a:spLocks noChangeArrowheads="1"/>
            </p:cNvSpPr>
            <p:nvPr/>
          </p:nvSpPr>
          <p:spPr bwMode="auto">
            <a:xfrm>
              <a:off x="249" y="186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2</a:t>
              </a:r>
              <a:endParaRPr lang="hr-HR" altLang="en-US" b="1"/>
            </a:p>
          </p:txBody>
        </p:sp>
        <p:sp>
          <p:nvSpPr>
            <p:cNvPr id="6176" name="Rectangle 31"/>
            <p:cNvSpPr>
              <a:spLocks noChangeArrowheads="1"/>
            </p:cNvSpPr>
            <p:nvPr/>
          </p:nvSpPr>
          <p:spPr bwMode="auto">
            <a:xfrm>
              <a:off x="2616" y="163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7" name="Rectangle 32"/>
            <p:cNvSpPr>
              <a:spLocks noChangeArrowheads="1"/>
            </p:cNvSpPr>
            <p:nvPr/>
          </p:nvSpPr>
          <p:spPr bwMode="auto">
            <a:xfrm>
              <a:off x="2232" y="163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8" name="Rectangle 33"/>
            <p:cNvSpPr>
              <a:spLocks noChangeArrowheads="1"/>
            </p:cNvSpPr>
            <p:nvPr/>
          </p:nvSpPr>
          <p:spPr bwMode="auto">
            <a:xfrm>
              <a:off x="1651" y="163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79" name="Rectangle 34"/>
            <p:cNvSpPr>
              <a:spLocks noChangeArrowheads="1"/>
            </p:cNvSpPr>
            <p:nvPr/>
          </p:nvSpPr>
          <p:spPr bwMode="auto">
            <a:xfrm>
              <a:off x="1267" y="163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80" name="Rectangle 35"/>
            <p:cNvSpPr>
              <a:spLocks noChangeArrowheads="1"/>
            </p:cNvSpPr>
            <p:nvPr/>
          </p:nvSpPr>
          <p:spPr bwMode="auto">
            <a:xfrm>
              <a:off x="633" y="163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0</a:t>
              </a:r>
              <a:endParaRPr lang="hr-HR" altLang="en-US" b="1"/>
            </a:p>
          </p:txBody>
        </p:sp>
        <p:sp>
          <p:nvSpPr>
            <p:cNvPr id="6181" name="Rectangle 36"/>
            <p:cNvSpPr>
              <a:spLocks noChangeArrowheads="1"/>
            </p:cNvSpPr>
            <p:nvPr/>
          </p:nvSpPr>
          <p:spPr bwMode="auto">
            <a:xfrm>
              <a:off x="249" y="163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5</a:t>
              </a:r>
              <a:endParaRPr lang="hr-HR" altLang="en-US" b="1"/>
            </a:p>
          </p:txBody>
        </p:sp>
        <p:sp>
          <p:nvSpPr>
            <p:cNvPr id="6182" name="Rectangle 37"/>
            <p:cNvSpPr>
              <a:spLocks noChangeArrowheads="1"/>
            </p:cNvSpPr>
            <p:nvPr/>
          </p:nvSpPr>
          <p:spPr bwMode="auto">
            <a:xfrm>
              <a:off x="2616" y="140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83" name="Rectangle 38"/>
            <p:cNvSpPr>
              <a:spLocks noChangeArrowheads="1"/>
            </p:cNvSpPr>
            <p:nvPr/>
          </p:nvSpPr>
          <p:spPr bwMode="auto">
            <a:xfrm>
              <a:off x="2232" y="140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84" name="Rectangle 39"/>
            <p:cNvSpPr>
              <a:spLocks noChangeArrowheads="1"/>
            </p:cNvSpPr>
            <p:nvPr/>
          </p:nvSpPr>
          <p:spPr bwMode="auto">
            <a:xfrm>
              <a:off x="1651" y="140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85" name="Rectangle 40"/>
            <p:cNvSpPr>
              <a:spLocks noChangeArrowheads="1"/>
            </p:cNvSpPr>
            <p:nvPr/>
          </p:nvSpPr>
          <p:spPr bwMode="auto">
            <a:xfrm>
              <a:off x="1267" y="140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6186" name="Rectangle 41"/>
            <p:cNvSpPr>
              <a:spLocks noChangeArrowheads="1"/>
            </p:cNvSpPr>
            <p:nvPr/>
          </p:nvSpPr>
          <p:spPr bwMode="auto">
            <a:xfrm>
              <a:off x="633" y="140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0</a:t>
              </a:r>
            </a:p>
          </p:txBody>
        </p:sp>
        <p:sp>
          <p:nvSpPr>
            <p:cNvPr id="6187" name="Rectangle 42"/>
            <p:cNvSpPr>
              <a:spLocks noChangeArrowheads="1"/>
            </p:cNvSpPr>
            <p:nvPr/>
          </p:nvSpPr>
          <p:spPr bwMode="auto">
            <a:xfrm>
              <a:off x="249" y="140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10</a:t>
              </a:r>
              <a:endParaRPr lang="hr-HR" altLang="en-US" b="1"/>
            </a:p>
          </p:txBody>
        </p:sp>
        <p:sp>
          <p:nvSpPr>
            <p:cNvPr id="6188" name="Rectangle 43"/>
            <p:cNvSpPr>
              <a:spLocks noChangeArrowheads="1"/>
            </p:cNvSpPr>
            <p:nvPr/>
          </p:nvSpPr>
          <p:spPr bwMode="auto">
            <a:xfrm>
              <a:off x="2616" y="117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89" name="Rectangle 44"/>
            <p:cNvSpPr>
              <a:spLocks noChangeArrowheads="1"/>
            </p:cNvSpPr>
            <p:nvPr/>
          </p:nvSpPr>
          <p:spPr bwMode="auto">
            <a:xfrm>
              <a:off x="2232" y="117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90" name="Rectangle 45"/>
            <p:cNvSpPr>
              <a:spLocks noChangeArrowheads="1"/>
            </p:cNvSpPr>
            <p:nvPr/>
          </p:nvSpPr>
          <p:spPr bwMode="auto">
            <a:xfrm>
              <a:off x="1651" y="117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91" name="Rectangle 46"/>
            <p:cNvSpPr>
              <a:spLocks noChangeArrowheads="1"/>
            </p:cNvSpPr>
            <p:nvPr/>
          </p:nvSpPr>
          <p:spPr bwMode="auto">
            <a:xfrm>
              <a:off x="1267" y="117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endParaRPr lang="en-US" altLang="en-US" b="1"/>
            </a:p>
          </p:txBody>
        </p:sp>
        <p:sp>
          <p:nvSpPr>
            <p:cNvPr id="6192" name="Rectangle 47"/>
            <p:cNvSpPr>
              <a:spLocks noChangeArrowheads="1"/>
            </p:cNvSpPr>
            <p:nvPr/>
          </p:nvSpPr>
          <p:spPr bwMode="auto">
            <a:xfrm>
              <a:off x="633" y="117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193" name="Rectangle 48"/>
            <p:cNvSpPr>
              <a:spLocks noChangeArrowheads="1"/>
            </p:cNvSpPr>
            <p:nvPr/>
          </p:nvSpPr>
          <p:spPr bwMode="auto">
            <a:xfrm>
              <a:off x="249" y="117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20</a:t>
              </a:r>
              <a:endParaRPr lang="hr-HR" altLang="en-US" b="1"/>
            </a:p>
          </p:txBody>
        </p:sp>
        <p:sp>
          <p:nvSpPr>
            <p:cNvPr id="6194" name="Rectangle 49"/>
            <p:cNvSpPr>
              <a:spLocks noChangeArrowheads="1"/>
            </p:cNvSpPr>
            <p:nvPr/>
          </p:nvSpPr>
          <p:spPr bwMode="auto">
            <a:xfrm>
              <a:off x="2616" y="94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195" name="Rectangle 50"/>
            <p:cNvSpPr>
              <a:spLocks noChangeArrowheads="1"/>
            </p:cNvSpPr>
            <p:nvPr/>
          </p:nvSpPr>
          <p:spPr bwMode="auto">
            <a:xfrm>
              <a:off x="2232" y="94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0</a:t>
              </a:r>
              <a:endParaRPr lang="hr-HR" altLang="en-US" b="1"/>
            </a:p>
          </p:txBody>
        </p:sp>
        <p:sp>
          <p:nvSpPr>
            <p:cNvPr id="6196" name="Rectangle 51"/>
            <p:cNvSpPr>
              <a:spLocks noChangeArrowheads="1"/>
            </p:cNvSpPr>
            <p:nvPr/>
          </p:nvSpPr>
          <p:spPr bwMode="auto">
            <a:xfrm>
              <a:off x="1651" y="94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5</a:t>
              </a:r>
              <a:endParaRPr lang="hr-HR" altLang="en-US" b="1"/>
            </a:p>
          </p:txBody>
        </p:sp>
        <p:sp>
          <p:nvSpPr>
            <p:cNvPr id="6197" name="Rectangle 52"/>
            <p:cNvSpPr>
              <a:spLocks noChangeArrowheads="1"/>
            </p:cNvSpPr>
            <p:nvPr/>
          </p:nvSpPr>
          <p:spPr bwMode="auto">
            <a:xfrm>
              <a:off x="1267" y="94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0</a:t>
              </a:r>
              <a:endParaRPr lang="hr-HR" altLang="en-US" b="1"/>
            </a:p>
          </p:txBody>
        </p:sp>
        <p:sp>
          <p:nvSpPr>
            <p:cNvPr id="6198" name="Rectangle 53"/>
            <p:cNvSpPr>
              <a:spLocks noChangeArrowheads="1"/>
            </p:cNvSpPr>
            <p:nvPr/>
          </p:nvSpPr>
          <p:spPr bwMode="auto">
            <a:xfrm>
              <a:off x="633" y="94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199" name="Rectangle 54"/>
            <p:cNvSpPr>
              <a:spLocks noChangeArrowheads="1"/>
            </p:cNvSpPr>
            <p:nvPr/>
          </p:nvSpPr>
          <p:spPr bwMode="auto">
            <a:xfrm>
              <a:off x="249" y="94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41</a:t>
              </a:r>
              <a:endParaRPr lang="hr-HR" altLang="en-US" b="1"/>
            </a:p>
          </p:txBody>
        </p:sp>
        <p:sp>
          <p:nvSpPr>
            <p:cNvPr id="6200" name="Rectangle 55"/>
            <p:cNvSpPr>
              <a:spLocks noChangeArrowheads="1"/>
            </p:cNvSpPr>
            <p:nvPr/>
          </p:nvSpPr>
          <p:spPr bwMode="auto">
            <a:xfrm>
              <a:off x="2616" y="71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4</a:t>
              </a:r>
              <a:endParaRPr lang="hr-HR" altLang="en-US" b="1"/>
            </a:p>
          </p:txBody>
        </p:sp>
        <p:sp>
          <p:nvSpPr>
            <p:cNvPr id="6201" name="Rectangle 56"/>
            <p:cNvSpPr>
              <a:spLocks noChangeArrowheads="1"/>
            </p:cNvSpPr>
            <p:nvPr/>
          </p:nvSpPr>
          <p:spPr bwMode="auto">
            <a:xfrm>
              <a:off x="2232" y="71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1</a:t>
              </a:r>
              <a:endParaRPr lang="hr-HR" altLang="en-US" b="1"/>
            </a:p>
          </p:txBody>
        </p:sp>
        <p:sp>
          <p:nvSpPr>
            <p:cNvPr id="6202" name="Rectangle 57"/>
            <p:cNvSpPr>
              <a:spLocks noChangeArrowheads="1"/>
            </p:cNvSpPr>
            <p:nvPr/>
          </p:nvSpPr>
          <p:spPr bwMode="auto">
            <a:xfrm>
              <a:off x="1651" y="71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1</a:t>
              </a:r>
              <a:endParaRPr lang="hr-HR" altLang="en-US" b="1"/>
            </a:p>
          </p:txBody>
        </p:sp>
        <p:sp>
          <p:nvSpPr>
            <p:cNvPr id="6203" name="Rectangle 58"/>
            <p:cNvSpPr>
              <a:spLocks noChangeArrowheads="1"/>
            </p:cNvSpPr>
            <p:nvPr/>
          </p:nvSpPr>
          <p:spPr bwMode="auto">
            <a:xfrm>
              <a:off x="1267" y="71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5</a:t>
              </a:r>
              <a:endParaRPr lang="hr-HR" altLang="en-US" b="1"/>
            </a:p>
          </p:txBody>
        </p:sp>
        <p:sp>
          <p:nvSpPr>
            <p:cNvPr id="6204" name="Rectangle 59"/>
            <p:cNvSpPr>
              <a:spLocks noChangeArrowheads="1"/>
            </p:cNvSpPr>
            <p:nvPr/>
          </p:nvSpPr>
          <p:spPr bwMode="auto">
            <a:xfrm>
              <a:off x="633" y="71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b="1"/>
                <a:t>1</a:t>
              </a:r>
            </a:p>
          </p:txBody>
        </p:sp>
        <p:sp>
          <p:nvSpPr>
            <p:cNvPr id="6205" name="Rectangle 60"/>
            <p:cNvSpPr>
              <a:spLocks noChangeArrowheads="1"/>
            </p:cNvSpPr>
            <p:nvPr/>
          </p:nvSpPr>
          <p:spPr bwMode="auto">
            <a:xfrm>
              <a:off x="249" y="71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83</a:t>
              </a:r>
              <a:endParaRPr lang="hr-HR" altLang="en-US" b="1"/>
            </a:p>
          </p:txBody>
        </p:sp>
        <p:sp>
          <p:nvSpPr>
            <p:cNvPr id="6206" name="Rectangle 61"/>
            <p:cNvSpPr>
              <a:spLocks noChangeArrowheads="1"/>
            </p:cNvSpPr>
            <p:nvPr/>
          </p:nvSpPr>
          <p:spPr bwMode="auto">
            <a:xfrm>
              <a:off x="2616" y="485"/>
              <a:ext cx="500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15=F</a:t>
              </a:r>
            </a:p>
          </p:txBody>
        </p:sp>
        <p:sp>
          <p:nvSpPr>
            <p:cNvPr id="6207" name="Rectangle 62"/>
            <p:cNvSpPr>
              <a:spLocks noChangeArrowheads="1"/>
            </p:cNvSpPr>
            <p:nvPr/>
          </p:nvSpPr>
          <p:spPr bwMode="auto">
            <a:xfrm>
              <a:off x="2232" y="48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20</a:t>
              </a:r>
              <a:endParaRPr lang="hr-HR" altLang="en-US" b="1"/>
            </a:p>
          </p:txBody>
        </p:sp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1651" y="485"/>
              <a:ext cx="212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7</a:t>
              </a:r>
            </a:p>
          </p:txBody>
        </p:sp>
        <p:sp>
          <p:nvSpPr>
            <p:cNvPr id="6209" name="Rectangle 64"/>
            <p:cNvSpPr>
              <a:spLocks noChangeArrowheads="1"/>
            </p:cNvSpPr>
            <p:nvPr/>
          </p:nvSpPr>
          <p:spPr bwMode="auto">
            <a:xfrm>
              <a:off x="1267" y="48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41</a:t>
              </a:r>
              <a:endParaRPr lang="hr-HR" altLang="en-US" b="1"/>
            </a:p>
          </p:txBody>
        </p:sp>
        <p:sp>
          <p:nvSpPr>
            <p:cNvPr id="6210" name="Rectangle 65"/>
            <p:cNvSpPr>
              <a:spLocks noChangeArrowheads="1"/>
            </p:cNvSpPr>
            <p:nvPr/>
          </p:nvSpPr>
          <p:spPr bwMode="auto">
            <a:xfrm>
              <a:off x="633" y="485"/>
              <a:ext cx="263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b="1"/>
                <a:t>1</a:t>
              </a:r>
            </a:p>
          </p:txBody>
        </p:sp>
        <p:sp>
          <p:nvSpPr>
            <p:cNvPr id="6211" name="Rectangle 66"/>
            <p:cNvSpPr>
              <a:spLocks noChangeArrowheads="1"/>
            </p:cNvSpPr>
            <p:nvPr/>
          </p:nvSpPr>
          <p:spPr bwMode="auto">
            <a:xfrm>
              <a:off x="249" y="485"/>
              <a:ext cx="3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b="1"/>
                <a:t>167</a:t>
              </a:r>
              <a:endParaRPr lang="hr-HR" altLang="en-US" b="1"/>
            </a:p>
          </p:txBody>
        </p:sp>
        <p:sp>
          <p:nvSpPr>
            <p:cNvPr id="6212" name="Rectangle 67"/>
            <p:cNvSpPr>
              <a:spLocks noChangeArrowheads="1"/>
            </p:cNvSpPr>
            <p:nvPr/>
          </p:nvSpPr>
          <p:spPr bwMode="auto">
            <a:xfrm>
              <a:off x="3116" y="255"/>
              <a:ext cx="218" cy="1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213" name="Rectangle 68"/>
            <p:cNvSpPr>
              <a:spLocks noChangeArrowheads="1"/>
            </p:cNvSpPr>
            <p:nvPr/>
          </p:nvSpPr>
          <p:spPr bwMode="auto">
            <a:xfrm>
              <a:off x="2232" y="255"/>
              <a:ext cx="884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b="1"/>
                <a:t>335</a:t>
              </a:r>
              <a:r>
                <a:rPr lang="hr-HR" altLang="en-US" b="1"/>
                <a:t>:16</a:t>
              </a:r>
            </a:p>
          </p:txBody>
        </p:sp>
        <p:sp>
          <p:nvSpPr>
            <p:cNvPr id="6214" name="Rectangle 69"/>
            <p:cNvSpPr>
              <a:spLocks noChangeArrowheads="1"/>
            </p:cNvSpPr>
            <p:nvPr/>
          </p:nvSpPr>
          <p:spPr bwMode="auto">
            <a:xfrm>
              <a:off x="1863" y="255"/>
              <a:ext cx="369" cy="1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215" name="Rectangle 70"/>
            <p:cNvSpPr>
              <a:spLocks noChangeArrowheads="1"/>
            </p:cNvSpPr>
            <p:nvPr/>
          </p:nvSpPr>
          <p:spPr bwMode="auto">
            <a:xfrm>
              <a:off x="1267" y="255"/>
              <a:ext cx="596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b="1"/>
                <a:t>335</a:t>
              </a:r>
              <a:r>
                <a:rPr lang="hr-HR" altLang="en-US" b="1"/>
                <a:t>:8</a:t>
              </a:r>
            </a:p>
          </p:txBody>
        </p:sp>
        <p:sp>
          <p:nvSpPr>
            <p:cNvPr id="6216" name="Rectangle 71"/>
            <p:cNvSpPr>
              <a:spLocks noChangeArrowheads="1"/>
            </p:cNvSpPr>
            <p:nvPr/>
          </p:nvSpPr>
          <p:spPr bwMode="auto">
            <a:xfrm>
              <a:off x="896" y="255"/>
              <a:ext cx="371" cy="2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6217" name="Rectangle 72"/>
            <p:cNvSpPr>
              <a:spLocks noChangeArrowheads="1"/>
            </p:cNvSpPr>
            <p:nvPr/>
          </p:nvSpPr>
          <p:spPr bwMode="auto">
            <a:xfrm>
              <a:off x="249" y="255"/>
              <a:ext cx="647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b="1"/>
                <a:t>335</a:t>
              </a:r>
              <a:r>
                <a:rPr lang="hr-HR" altLang="en-US" b="1"/>
                <a:t>:2</a:t>
              </a:r>
            </a:p>
          </p:txBody>
        </p:sp>
        <p:sp>
          <p:nvSpPr>
            <p:cNvPr id="6218" name="Line 73"/>
            <p:cNvSpPr>
              <a:spLocks noChangeShapeType="1"/>
            </p:cNvSpPr>
            <p:nvPr/>
          </p:nvSpPr>
          <p:spPr bwMode="auto">
            <a:xfrm>
              <a:off x="249" y="255"/>
              <a:ext cx="64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74"/>
            <p:cNvSpPr>
              <a:spLocks noChangeShapeType="1"/>
            </p:cNvSpPr>
            <p:nvPr/>
          </p:nvSpPr>
          <p:spPr bwMode="auto">
            <a:xfrm>
              <a:off x="249" y="2785"/>
              <a:ext cx="38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5"/>
            <p:cNvSpPr>
              <a:spLocks noChangeShapeType="1"/>
            </p:cNvSpPr>
            <p:nvPr/>
          </p:nvSpPr>
          <p:spPr bwMode="auto">
            <a:xfrm>
              <a:off x="249" y="25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76"/>
            <p:cNvSpPr>
              <a:spLocks noChangeShapeType="1"/>
            </p:cNvSpPr>
            <p:nvPr/>
          </p:nvSpPr>
          <p:spPr bwMode="auto">
            <a:xfrm>
              <a:off x="3334" y="255"/>
              <a:ext cx="0" cy="25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77"/>
            <p:cNvSpPr>
              <a:spLocks noChangeShapeType="1"/>
            </p:cNvSpPr>
            <p:nvPr/>
          </p:nvSpPr>
          <p:spPr bwMode="auto">
            <a:xfrm>
              <a:off x="896" y="255"/>
              <a:ext cx="96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78"/>
            <p:cNvSpPr>
              <a:spLocks noChangeShapeType="1"/>
            </p:cNvSpPr>
            <p:nvPr/>
          </p:nvSpPr>
          <p:spPr bwMode="auto">
            <a:xfrm>
              <a:off x="249" y="48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Line 79"/>
            <p:cNvSpPr>
              <a:spLocks noChangeShapeType="1"/>
            </p:cNvSpPr>
            <p:nvPr/>
          </p:nvSpPr>
          <p:spPr bwMode="auto">
            <a:xfrm>
              <a:off x="896" y="2785"/>
              <a:ext cx="759" cy="1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80"/>
            <p:cNvSpPr>
              <a:spLocks noChangeShapeType="1"/>
            </p:cNvSpPr>
            <p:nvPr/>
          </p:nvSpPr>
          <p:spPr bwMode="auto">
            <a:xfrm>
              <a:off x="1863" y="255"/>
              <a:ext cx="125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Line 81"/>
            <p:cNvSpPr>
              <a:spLocks noChangeShapeType="1"/>
            </p:cNvSpPr>
            <p:nvPr/>
          </p:nvSpPr>
          <p:spPr bwMode="auto">
            <a:xfrm>
              <a:off x="1863" y="2785"/>
              <a:ext cx="75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82"/>
            <p:cNvSpPr>
              <a:spLocks noChangeShapeType="1"/>
            </p:cNvSpPr>
            <p:nvPr/>
          </p:nvSpPr>
          <p:spPr bwMode="auto">
            <a:xfrm>
              <a:off x="3116" y="255"/>
              <a:ext cx="21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83"/>
            <p:cNvSpPr>
              <a:spLocks noChangeShapeType="1"/>
            </p:cNvSpPr>
            <p:nvPr/>
          </p:nvSpPr>
          <p:spPr bwMode="auto">
            <a:xfrm>
              <a:off x="3116" y="2785"/>
              <a:ext cx="21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84"/>
            <p:cNvSpPr>
              <a:spLocks noChangeShapeType="1"/>
            </p:cNvSpPr>
            <p:nvPr/>
          </p:nvSpPr>
          <p:spPr bwMode="auto">
            <a:xfrm>
              <a:off x="249" y="71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85"/>
            <p:cNvSpPr>
              <a:spLocks noChangeShapeType="1"/>
            </p:cNvSpPr>
            <p:nvPr/>
          </p:nvSpPr>
          <p:spPr bwMode="auto">
            <a:xfrm>
              <a:off x="249" y="94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86"/>
            <p:cNvSpPr>
              <a:spLocks noChangeShapeType="1"/>
            </p:cNvSpPr>
            <p:nvPr/>
          </p:nvSpPr>
          <p:spPr bwMode="auto">
            <a:xfrm>
              <a:off x="249" y="117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Line 87"/>
            <p:cNvSpPr>
              <a:spLocks noChangeShapeType="1"/>
            </p:cNvSpPr>
            <p:nvPr/>
          </p:nvSpPr>
          <p:spPr bwMode="auto">
            <a:xfrm>
              <a:off x="249" y="140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88"/>
            <p:cNvSpPr>
              <a:spLocks noChangeShapeType="1"/>
            </p:cNvSpPr>
            <p:nvPr/>
          </p:nvSpPr>
          <p:spPr bwMode="auto">
            <a:xfrm>
              <a:off x="249" y="163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89"/>
            <p:cNvSpPr>
              <a:spLocks noChangeShapeType="1"/>
            </p:cNvSpPr>
            <p:nvPr/>
          </p:nvSpPr>
          <p:spPr bwMode="auto">
            <a:xfrm>
              <a:off x="249" y="186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Line 90"/>
            <p:cNvSpPr>
              <a:spLocks noChangeShapeType="1"/>
            </p:cNvSpPr>
            <p:nvPr/>
          </p:nvSpPr>
          <p:spPr bwMode="auto">
            <a:xfrm>
              <a:off x="249" y="209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Line 91"/>
            <p:cNvSpPr>
              <a:spLocks noChangeShapeType="1"/>
            </p:cNvSpPr>
            <p:nvPr/>
          </p:nvSpPr>
          <p:spPr bwMode="auto">
            <a:xfrm>
              <a:off x="249" y="232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92"/>
            <p:cNvSpPr>
              <a:spLocks noChangeShapeType="1"/>
            </p:cNvSpPr>
            <p:nvPr/>
          </p:nvSpPr>
          <p:spPr bwMode="auto">
            <a:xfrm>
              <a:off x="249" y="2555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Line 93"/>
            <p:cNvSpPr>
              <a:spLocks noChangeShapeType="1"/>
            </p:cNvSpPr>
            <p:nvPr/>
          </p:nvSpPr>
          <p:spPr bwMode="auto">
            <a:xfrm>
              <a:off x="633" y="2785"/>
              <a:ext cx="26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Line 94"/>
            <p:cNvSpPr>
              <a:spLocks noChangeShapeType="1"/>
            </p:cNvSpPr>
            <p:nvPr/>
          </p:nvSpPr>
          <p:spPr bwMode="auto">
            <a:xfrm>
              <a:off x="1651" y="2785"/>
              <a:ext cx="21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Line 95"/>
            <p:cNvSpPr>
              <a:spLocks noChangeShapeType="1"/>
            </p:cNvSpPr>
            <p:nvPr/>
          </p:nvSpPr>
          <p:spPr bwMode="auto">
            <a:xfrm>
              <a:off x="2616" y="2785"/>
              <a:ext cx="5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Line 96"/>
            <p:cNvSpPr>
              <a:spLocks noChangeShapeType="1"/>
            </p:cNvSpPr>
            <p:nvPr/>
          </p:nvSpPr>
          <p:spPr bwMode="auto">
            <a:xfrm>
              <a:off x="249" y="485"/>
              <a:ext cx="647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Line 97"/>
            <p:cNvSpPr>
              <a:spLocks noChangeShapeType="1"/>
            </p:cNvSpPr>
            <p:nvPr/>
          </p:nvSpPr>
          <p:spPr bwMode="auto">
            <a:xfrm>
              <a:off x="1267" y="485"/>
              <a:ext cx="596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98"/>
            <p:cNvSpPr>
              <a:spLocks noChangeShapeType="1"/>
            </p:cNvSpPr>
            <p:nvPr/>
          </p:nvSpPr>
          <p:spPr bwMode="auto">
            <a:xfrm>
              <a:off x="2232" y="485"/>
              <a:ext cx="884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Line 99"/>
            <p:cNvSpPr>
              <a:spLocks noChangeShapeType="1"/>
            </p:cNvSpPr>
            <p:nvPr/>
          </p:nvSpPr>
          <p:spPr bwMode="auto">
            <a:xfrm flipH="1">
              <a:off x="612" y="485"/>
              <a:ext cx="21" cy="2083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Line 100"/>
            <p:cNvSpPr>
              <a:spLocks noChangeShapeType="1"/>
            </p:cNvSpPr>
            <p:nvPr/>
          </p:nvSpPr>
          <p:spPr bwMode="auto">
            <a:xfrm>
              <a:off x="1651" y="485"/>
              <a:ext cx="4" cy="632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Line 101"/>
            <p:cNvSpPr>
              <a:spLocks noChangeShapeType="1"/>
            </p:cNvSpPr>
            <p:nvPr/>
          </p:nvSpPr>
          <p:spPr bwMode="auto">
            <a:xfrm flipH="1">
              <a:off x="2608" y="485"/>
              <a:ext cx="8" cy="632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8" name="Text Box 106"/>
          <p:cNvSpPr txBox="1">
            <a:spLocks noChangeArrowheads="1"/>
          </p:cNvSpPr>
          <p:nvPr/>
        </p:nvSpPr>
        <p:spPr bwMode="auto">
          <a:xfrm>
            <a:off x="5364163" y="2276475"/>
            <a:ext cx="3455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A0A0E"/>
                </a:solidFill>
              </a:rPr>
              <a:t>335</a:t>
            </a:r>
            <a:r>
              <a:rPr lang="en-US" altLang="en-US" sz="2400" b="1" baseline="-25000">
                <a:solidFill>
                  <a:srgbClr val="0A0A0E"/>
                </a:solidFill>
              </a:rPr>
              <a:t>10</a:t>
            </a:r>
            <a:r>
              <a:rPr lang="en-US" altLang="en-US" sz="2400" b="1">
                <a:solidFill>
                  <a:srgbClr val="0A0A0E"/>
                </a:solidFill>
              </a:rPr>
              <a:t> = 101001111</a:t>
            </a:r>
            <a:r>
              <a:rPr lang="en-US" altLang="en-US" sz="2400" b="1" baseline="-25000">
                <a:solidFill>
                  <a:srgbClr val="0A0A0E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A0A0E"/>
                </a:solidFill>
              </a:rPr>
              <a:t>335</a:t>
            </a:r>
            <a:r>
              <a:rPr lang="en-US" altLang="en-US" sz="2400" b="1" baseline="-25000">
                <a:solidFill>
                  <a:srgbClr val="0A0A0E"/>
                </a:solidFill>
              </a:rPr>
              <a:t>10</a:t>
            </a:r>
            <a:r>
              <a:rPr lang="en-US" altLang="en-US" sz="2400" b="1">
                <a:solidFill>
                  <a:srgbClr val="0A0A0E"/>
                </a:solidFill>
              </a:rPr>
              <a:t> = 517</a:t>
            </a:r>
            <a:r>
              <a:rPr lang="en-US" altLang="en-US" sz="2400" b="1" baseline="-25000">
                <a:solidFill>
                  <a:srgbClr val="0A0A0E"/>
                </a:solidFill>
              </a:rPr>
              <a:t>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A0A0E"/>
                </a:solidFill>
              </a:rPr>
              <a:t>335</a:t>
            </a:r>
            <a:r>
              <a:rPr lang="en-US" altLang="en-US" sz="2400" b="1" baseline="-25000">
                <a:solidFill>
                  <a:srgbClr val="0A0A0E"/>
                </a:solidFill>
              </a:rPr>
              <a:t>10</a:t>
            </a:r>
            <a:r>
              <a:rPr lang="en-US" altLang="en-US" sz="2400" b="1">
                <a:solidFill>
                  <a:srgbClr val="0A0A0E"/>
                </a:solidFill>
              </a:rPr>
              <a:t> = 14F</a:t>
            </a:r>
            <a:r>
              <a:rPr lang="en-US" altLang="en-US" sz="2400" b="1" baseline="-25000">
                <a:solidFill>
                  <a:srgbClr val="0A0A0E"/>
                </a:solidFill>
              </a:rPr>
              <a:t>16</a:t>
            </a:r>
          </a:p>
        </p:txBody>
      </p:sp>
      <p:sp>
        <p:nvSpPr>
          <p:cNvPr id="54478" name="AutoShape 206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399658" cy="1400530"/>
          </a:xfrm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r-HR" sz="2600" smtClean="0">
                <a:latin typeface="Arial" panose="020B0604020202020204" pitchFamily="34" charset="0"/>
              </a:rPr>
              <a:t>Pretv</a:t>
            </a:r>
            <a:r>
              <a:rPr lang="en-US" sz="2600" smtClean="0">
                <a:latin typeface="Arial" panose="020B0604020202020204" pitchFamily="34" charset="0"/>
              </a:rPr>
              <a:t>aranje iz dekadnog u ostale brojne sisteme</a:t>
            </a:r>
            <a:endParaRPr lang="hr-HR" sz="26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785225" cy="1081088"/>
          </a:xfrm>
          <a:solidFill>
            <a:schemeClr val="accent4">
              <a:lumMod val="60000"/>
              <a:lumOff val="40000"/>
            </a:schemeClr>
          </a:solidFill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hr-HR" altLang="en-US" sz="2800" smtClean="0">
                <a:solidFill>
                  <a:srgbClr val="FF0000"/>
                </a:solidFill>
              </a:rPr>
              <a:t>Pretva</a:t>
            </a:r>
            <a:r>
              <a:rPr lang="en-US" altLang="en-US" sz="2800" smtClean="0">
                <a:solidFill>
                  <a:srgbClr val="FF0000"/>
                </a:solidFill>
              </a:rPr>
              <a:t>ranje</a:t>
            </a:r>
            <a:r>
              <a:rPr lang="hr-HR" altLang="en-US" sz="2800" smtClean="0">
                <a:solidFill>
                  <a:srgbClr val="FF0000"/>
                </a:solidFill>
              </a:rPr>
              <a:t> iz </a:t>
            </a:r>
            <a:r>
              <a:rPr lang="en-US" altLang="en-US" sz="2800" smtClean="0">
                <a:solidFill>
                  <a:srgbClr val="FF0000"/>
                </a:solidFill>
              </a:rPr>
              <a:t>binarnog</a:t>
            </a:r>
            <a:r>
              <a:rPr lang="hr-HR" altLang="en-US" sz="2800" smtClean="0">
                <a:solidFill>
                  <a:srgbClr val="FF0000"/>
                </a:solidFill>
              </a:rPr>
              <a:t>, </a:t>
            </a:r>
            <a:r>
              <a:rPr lang="en-US" altLang="en-US" sz="2800" smtClean="0">
                <a:solidFill>
                  <a:srgbClr val="FF0000"/>
                </a:solidFill>
              </a:rPr>
              <a:t>oktalnog</a:t>
            </a:r>
            <a:r>
              <a:rPr lang="hr-HR" altLang="en-US" sz="2800" smtClean="0">
                <a:solidFill>
                  <a:srgbClr val="FF0000"/>
                </a:solidFill>
              </a:rPr>
              <a:t> i </a:t>
            </a:r>
            <a:r>
              <a:rPr lang="en-US" altLang="en-US" sz="2800" smtClean="0">
                <a:solidFill>
                  <a:srgbClr val="FF0000"/>
                </a:solidFill>
              </a:rPr>
              <a:t>heksadecimaln</a:t>
            </a:r>
            <a:r>
              <a:rPr lang="hr-HR" altLang="en-US" sz="2800" smtClean="0">
                <a:solidFill>
                  <a:srgbClr val="FF0000"/>
                </a:solidFill>
              </a:rPr>
              <a:t>og broj</a:t>
            </a:r>
            <a:r>
              <a:rPr lang="en-US" altLang="en-US" sz="2800" smtClean="0">
                <a:solidFill>
                  <a:srgbClr val="FF0000"/>
                </a:solidFill>
              </a:rPr>
              <a:t>n</a:t>
            </a:r>
            <a:r>
              <a:rPr lang="hr-HR" altLang="en-US" sz="2800" smtClean="0">
                <a:solidFill>
                  <a:srgbClr val="FF0000"/>
                </a:solidFill>
              </a:rPr>
              <a:t>og s</a:t>
            </a:r>
            <a:r>
              <a:rPr lang="en-US" altLang="en-US" sz="2800" smtClean="0">
                <a:solidFill>
                  <a:srgbClr val="FF0000"/>
                </a:solidFill>
              </a:rPr>
              <a:t>istema</a:t>
            </a:r>
            <a:r>
              <a:rPr lang="hr-HR" altLang="en-US" sz="2800" smtClean="0">
                <a:solidFill>
                  <a:srgbClr val="FF0000"/>
                </a:solidFill>
              </a:rPr>
              <a:t> u </a:t>
            </a:r>
            <a:r>
              <a:rPr lang="en-US" altLang="en-US" sz="2800" smtClean="0">
                <a:solidFill>
                  <a:srgbClr val="FF0000"/>
                </a:solidFill>
              </a:rPr>
              <a:t>dekadni</a:t>
            </a:r>
            <a:r>
              <a:rPr lang="hr-HR" altLang="en-US" sz="2800" smtClean="0">
                <a:solidFill>
                  <a:srgbClr val="FF0000"/>
                </a:solidFill>
              </a:rPr>
              <a:t> izvodi se </a:t>
            </a:r>
            <a:r>
              <a:rPr lang="hr-HR" altLang="en-US" sz="2800" b="1" i="1" u="sng" smtClean="0">
                <a:solidFill>
                  <a:srgbClr val="FF0000"/>
                </a:solidFill>
              </a:rPr>
              <a:t>množenjem</a:t>
            </a:r>
            <a:r>
              <a:rPr lang="hr-HR" altLang="en-US" sz="280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7171" name="Object 102"/>
          <p:cNvGraphicFramePr>
            <a:graphicFrameLocks noChangeAspect="1"/>
          </p:cNvGraphicFramePr>
          <p:nvPr/>
        </p:nvGraphicFramePr>
        <p:xfrm>
          <a:off x="179388" y="2349500"/>
          <a:ext cx="85836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3" imgW="3962400" imgH="304800" progId="Equation.DSMT4">
                  <p:embed/>
                </p:oleObj>
              </mc:Choice>
              <mc:Fallback>
                <p:oleObj name="Equation" r:id="rId3" imgW="3962400" imgH="30480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8583612" cy="8270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103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11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118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5" name="Object 119"/>
          <p:cNvGraphicFramePr>
            <a:graphicFrameLocks noChangeAspect="1"/>
          </p:cNvGraphicFramePr>
          <p:nvPr/>
        </p:nvGraphicFramePr>
        <p:xfrm>
          <a:off x="179388" y="3789363"/>
          <a:ext cx="85693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5" imgW="4851400" imgH="762000" progId="Equation.DSMT4">
                  <p:embed/>
                </p:oleObj>
              </mc:Choice>
              <mc:Fallback>
                <p:oleObj name="Equation" r:id="rId5" imgW="4851400" imgH="76200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89363"/>
                        <a:ext cx="8569325" cy="17287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92044"/>
              </p:ext>
            </p:extLst>
          </p:nvPr>
        </p:nvGraphicFramePr>
        <p:xfrm>
          <a:off x="364175" y="2276872"/>
          <a:ext cx="83518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3" imgW="4483100" imgH="304800" progId="Equation.DSMT4">
                  <p:embed/>
                </p:oleObj>
              </mc:Choice>
              <mc:Fallback>
                <p:oleObj name="Equation" r:id="rId3" imgW="4483100" imgH="304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5" y="2276872"/>
                        <a:ext cx="8351838" cy="7921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59728"/>
              </p:ext>
            </p:extLst>
          </p:nvPr>
        </p:nvGraphicFramePr>
        <p:xfrm>
          <a:off x="407193" y="4077072"/>
          <a:ext cx="8329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5" imgW="5029200" imgH="304800" progId="Equation.DSMT4">
                  <p:embed/>
                </p:oleObj>
              </mc:Choice>
              <mc:Fallback>
                <p:oleObj name="Equation" r:id="rId5" imgW="5029200" imgH="304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" y="4077072"/>
                        <a:ext cx="8329613" cy="7207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785225" cy="1081088"/>
          </a:xfrm>
          <a:solidFill>
            <a:schemeClr val="accent4">
              <a:lumMod val="60000"/>
              <a:lumOff val="40000"/>
            </a:schemeClr>
          </a:solidFill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hr-HR" altLang="en-US" sz="2800" smtClean="0">
                <a:solidFill>
                  <a:srgbClr val="FF0000"/>
                </a:solidFill>
              </a:rPr>
              <a:t>Pretva</a:t>
            </a:r>
            <a:r>
              <a:rPr lang="en-US" altLang="en-US" sz="2800" smtClean="0">
                <a:solidFill>
                  <a:srgbClr val="FF0000"/>
                </a:solidFill>
              </a:rPr>
              <a:t>ranje</a:t>
            </a:r>
            <a:r>
              <a:rPr lang="hr-HR" altLang="en-US" sz="2800" smtClean="0">
                <a:solidFill>
                  <a:srgbClr val="FF0000"/>
                </a:solidFill>
              </a:rPr>
              <a:t> iz </a:t>
            </a:r>
            <a:r>
              <a:rPr lang="en-US" altLang="en-US" sz="2800" smtClean="0">
                <a:solidFill>
                  <a:srgbClr val="FF0000"/>
                </a:solidFill>
              </a:rPr>
              <a:t>binarnog</a:t>
            </a:r>
            <a:r>
              <a:rPr lang="hr-HR" altLang="en-US" sz="2800" smtClean="0">
                <a:solidFill>
                  <a:srgbClr val="FF0000"/>
                </a:solidFill>
              </a:rPr>
              <a:t>, </a:t>
            </a:r>
            <a:r>
              <a:rPr lang="en-US" altLang="en-US" sz="2800" smtClean="0">
                <a:solidFill>
                  <a:srgbClr val="FF0000"/>
                </a:solidFill>
              </a:rPr>
              <a:t>oktalnog</a:t>
            </a:r>
            <a:r>
              <a:rPr lang="hr-HR" altLang="en-US" sz="2800" smtClean="0">
                <a:solidFill>
                  <a:srgbClr val="FF0000"/>
                </a:solidFill>
              </a:rPr>
              <a:t> i </a:t>
            </a:r>
            <a:r>
              <a:rPr lang="en-US" altLang="en-US" sz="2800" smtClean="0">
                <a:solidFill>
                  <a:srgbClr val="FF0000"/>
                </a:solidFill>
              </a:rPr>
              <a:t>heksadecimaln</a:t>
            </a:r>
            <a:r>
              <a:rPr lang="hr-HR" altLang="en-US" sz="2800" smtClean="0">
                <a:solidFill>
                  <a:srgbClr val="FF0000"/>
                </a:solidFill>
              </a:rPr>
              <a:t>og broj</a:t>
            </a:r>
            <a:r>
              <a:rPr lang="en-US" altLang="en-US" sz="2800" smtClean="0">
                <a:solidFill>
                  <a:srgbClr val="FF0000"/>
                </a:solidFill>
              </a:rPr>
              <a:t>n</a:t>
            </a:r>
            <a:r>
              <a:rPr lang="hr-HR" altLang="en-US" sz="2800" smtClean="0">
                <a:solidFill>
                  <a:srgbClr val="FF0000"/>
                </a:solidFill>
              </a:rPr>
              <a:t>og s</a:t>
            </a:r>
            <a:r>
              <a:rPr lang="en-US" altLang="en-US" sz="2800" smtClean="0">
                <a:solidFill>
                  <a:srgbClr val="FF0000"/>
                </a:solidFill>
              </a:rPr>
              <a:t>istema</a:t>
            </a:r>
            <a:r>
              <a:rPr lang="hr-HR" altLang="en-US" sz="2800" smtClean="0">
                <a:solidFill>
                  <a:srgbClr val="FF0000"/>
                </a:solidFill>
              </a:rPr>
              <a:t> u </a:t>
            </a:r>
            <a:r>
              <a:rPr lang="en-US" altLang="en-US" sz="2800" smtClean="0">
                <a:solidFill>
                  <a:srgbClr val="FF0000"/>
                </a:solidFill>
              </a:rPr>
              <a:t>dekadni</a:t>
            </a:r>
            <a:r>
              <a:rPr lang="hr-HR" altLang="en-US" sz="2800" smtClean="0">
                <a:solidFill>
                  <a:srgbClr val="FF0000"/>
                </a:solidFill>
              </a:rPr>
              <a:t> izvodi se </a:t>
            </a:r>
            <a:r>
              <a:rPr lang="hr-HR" altLang="en-US" sz="2800" b="1" i="1" u="sng" smtClean="0">
                <a:solidFill>
                  <a:srgbClr val="FF0000"/>
                </a:solidFill>
              </a:rPr>
              <a:t>množenjem</a:t>
            </a:r>
            <a:r>
              <a:rPr lang="hr-HR" altLang="en-US" sz="280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20725"/>
          </a:xfrm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r-HR" sz="2600" smtClean="0">
                <a:latin typeface="Arial" panose="020B0604020202020204" pitchFamily="34" charset="0"/>
              </a:rPr>
              <a:t>PRETV</a:t>
            </a:r>
            <a:r>
              <a:rPr lang="en-US" sz="2600" smtClean="0">
                <a:latin typeface="Arial" panose="020B0604020202020204" pitchFamily="34" charset="0"/>
              </a:rPr>
              <a:t>A</a:t>
            </a:r>
            <a:r>
              <a:rPr lang="hr-HR" sz="2600" smtClean="0">
                <a:latin typeface="Arial" panose="020B0604020202020204" pitchFamily="34" charset="0"/>
              </a:rPr>
              <a:t>RA</a:t>
            </a:r>
            <a:r>
              <a:rPr lang="en-US" sz="2600" smtClean="0">
                <a:latin typeface="Arial" panose="020B0604020202020204" pitchFamily="34" charset="0"/>
              </a:rPr>
              <a:t>NJE IZ BINARNOG U OKTALNI I HEKSADECIMALNI BROJNI SISTEM</a:t>
            </a:r>
            <a:endParaRPr lang="hr-HR" smtClean="0">
              <a:latin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353425" cy="3024187"/>
          </a:xfrm>
          <a:solidFill>
            <a:schemeClr val="accent4">
              <a:lumMod val="60000"/>
              <a:lumOff val="40000"/>
            </a:schemeClr>
          </a:solidFill>
          <a:effectLst>
            <a:outerShdw dist="53882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hr-HR" altLang="en-US" sz="2400" smtClean="0">
                <a:solidFill>
                  <a:schemeClr val="bg1"/>
                </a:solidFill>
              </a:rPr>
              <a:t>Iz poznatog izraza </a:t>
            </a:r>
            <a:r>
              <a:rPr lang="hr-HR" altLang="en-US" sz="2400" b="1" smtClean="0">
                <a:solidFill>
                  <a:schemeClr val="bg1"/>
                </a:solidFill>
              </a:rPr>
              <a:t>2</a:t>
            </a:r>
            <a:r>
              <a:rPr lang="hr-HR" altLang="en-US" sz="2400" b="1" baseline="30000" smtClean="0">
                <a:solidFill>
                  <a:schemeClr val="bg1"/>
                </a:solidFill>
              </a:rPr>
              <a:t>3</a:t>
            </a:r>
            <a:r>
              <a:rPr lang="hr-HR" altLang="en-US" sz="2400" b="1" smtClean="0">
                <a:solidFill>
                  <a:schemeClr val="bg1"/>
                </a:solidFill>
              </a:rPr>
              <a:t>=8</a:t>
            </a:r>
            <a:r>
              <a:rPr lang="hr-HR" altLang="en-US" sz="2400" b="1" baseline="30000" smtClean="0">
                <a:solidFill>
                  <a:schemeClr val="bg1"/>
                </a:solidFill>
              </a:rPr>
              <a:t>1</a:t>
            </a:r>
            <a:r>
              <a:rPr lang="hr-HR" altLang="en-US" sz="2400" smtClean="0">
                <a:solidFill>
                  <a:schemeClr val="bg1"/>
                </a:solidFill>
              </a:rPr>
              <a:t> možemo zaključiti kako svaki </a:t>
            </a:r>
            <a:r>
              <a:rPr lang="en-US" altLang="en-US" sz="2400" smtClean="0">
                <a:solidFill>
                  <a:schemeClr val="bg1"/>
                </a:solidFill>
              </a:rPr>
              <a:t>binarni</a:t>
            </a:r>
            <a:r>
              <a:rPr lang="hr-HR" altLang="en-US" sz="2400" smtClean="0">
                <a:solidFill>
                  <a:schemeClr val="bg1"/>
                </a:solidFill>
              </a:rPr>
              <a:t> broj od </a:t>
            </a:r>
            <a:r>
              <a:rPr lang="hr-HR" altLang="en-US" sz="2400" b="1" smtClean="0">
                <a:solidFill>
                  <a:schemeClr val="bg1"/>
                </a:solidFill>
              </a:rPr>
              <a:t>3</a:t>
            </a:r>
            <a:r>
              <a:rPr lang="hr-HR" altLang="en-US" sz="2400" smtClean="0">
                <a:solidFill>
                  <a:schemeClr val="bg1"/>
                </a:solidFill>
              </a:rPr>
              <a:t> cifre ima t</a:t>
            </a:r>
            <a:r>
              <a:rPr lang="en-US" altLang="en-US" sz="2400" smtClean="0">
                <a:solidFill>
                  <a:schemeClr val="bg1"/>
                </a:solidFill>
              </a:rPr>
              <a:t>a</a:t>
            </a:r>
            <a:r>
              <a:rPr lang="hr-HR" altLang="en-US" sz="2400" smtClean="0">
                <a:solidFill>
                  <a:schemeClr val="bg1"/>
                </a:solidFill>
              </a:rPr>
              <a:t>čno </a:t>
            </a:r>
            <a:r>
              <a:rPr lang="hr-HR" altLang="en-US" sz="2400" b="1" smtClean="0">
                <a:solidFill>
                  <a:schemeClr val="bg1"/>
                </a:solidFill>
              </a:rPr>
              <a:t>1</a:t>
            </a:r>
            <a:r>
              <a:rPr lang="hr-HR" altLang="en-US" sz="2400" smtClean="0">
                <a:solidFill>
                  <a:schemeClr val="bg1"/>
                </a:solidFill>
              </a:rPr>
              <a:t> odgovarajući </a:t>
            </a:r>
            <a:r>
              <a:rPr lang="en-US" altLang="en-US" sz="2400" smtClean="0">
                <a:solidFill>
                  <a:schemeClr val="bg1"/>
                </a:solidFill>
              </a:rPr>
              <a:t>oktalni</a:t>
            </a:r>
            <a:r>
              <a:rPr lang="hr-HR" altLang="en-US" sz="2400" smtClean="0">
                <a:solidFill>
                  <a:schemeClr val="bg1"/>
                </a:solidFill>
              </a:rPr>
              <a:t> broj.</a:t>
            </a:r>
          </a:p>
          <a:p>
            <a:pPr eaLnBrk="1" hangingPunct="1"/>
            <a:r>
              <a:rPr lang="hr-HR" altLang="en-US" sz="2400" smtClean="0">
                <a:solidFill>
                  <a:schemeClr val="bg1"/>
                </a:solidFill>
              </a:rPr>
              <a:t>Takođe iz izraza </a:t>
            </a:r>
            <a:r>
              <a:rPr lang="hr-HR" altLang="en-US" sz="2400" b="1" smtClean="0">
                <a:solidFill>
                  <a:schemeClr val="bg1"/>
                </a:solidFill>
              </a:rPr>
              <a:t>2</a:t>
            </a:r>
            <a:r>
              <a:rPr lang="hr-HR" altLang="en-US" sz="2400" b="1" baseline="30000" smtClean="0">
                <a:solidFill>
                  <a:schemeClr val="bg1"/>
                </a:solidFill>
              </a:rPr>
              <a:t>4</a:t>
            </a:r>
            <a:r>
              <a:rPr lang="hr-HR" altLang="en-US" sz="2400" b="1" smtClean="0">
                <a:solidFill>
                  <a:schemeClr val="bg1"/>
                </a:solidFill>
              </a:rPr>
              <a:t>=16</a:t>
            </a:r>
            <a:r>
              <a:rPr lang="hr-HR" altLang="en-US" sz="2400" b="1" baseline="30000" smtClean="0">
                <a:solidFill>
                  <a:schemeClr val="bg1"/>
                </a:solidFill>
              </a:rPr>
              <a:t>1</a:t>
            </a:r>
            <a:r>
              <a:rPr lang="hr-HR" altLang="en-US" sz="2400" smtClean="0">
                <a:solidFill>
                  <a:schemeClr val="bg1"/>
                </a:solidFill>
              </a:rPr>
              <a:t> možemo zaključiti kako svaki </a:t>
            </a:r>
            <a:r>
              <a:rPr lang="en-US" altLang="en-US" sz="2400" smtClean="0">
                <a:solidFill>
                  <a:schemeClr val="bg1"/>
                </a:solidFill>
              </a:rPr>
              <a:t>binarn</a:t>
            </a:r>
            <a:r>
              <a:rPr lang="hr-HR" altLang="en-US" sz="2400" smtClean="0">
                <a:solidFill>
                  <a:schemeClr val="bg1"/>
                </a:solidFill>
              </a:rPr>
              <a:t>i broj od </a:t>
            </a:r>
            <a:r>
              <a:rPr lang="hr-HR" altLang="en-US" sz="2400" b="1" smtClean="0">
                <a:solidFill>
                  <a:schemeClr val="bg1"/>
                </a:solidFill>
              </a:rPr>
              <a:t>4</a:t>
            </a:r>
            <a:r>
              <a:rPr lang="hr-HR" altLang="en-US" sz="2400" smtClean="0">
                <a:solidFill>
                  <a:schemeClr val="bg1"/>
                </a:solidFill>
              </a:rPr>
              <a:t> cifre ima t</a:t>
            </a:r>
            <a:r>
              <a:rPr lang="en-US" altLang="en-US" sz="2400" smtClean="0">
                <a:solidFill>
                  <a:schemeClr val="bg1"/>
                </a:solidFill>
              </a:rPr>
              <a:t>a</a:t>
            </a:r>
            <a:r>
              <a:rPr lang="hr-HR" altLang="en-US" sz="2400" smtClean="0">
                <a:solidFill>
                  <a:schemeClr val="bg1"/>
                </a:solidFill>
              </a:rPr>
              <a:t>čno </a:t>
            </a:r>
            <a:r>
              <a:rPr lang="hr-HR" altLang="en-US" sz="2400" b="1" smtClean="0">
                <a:solidFill>
                  <a:schemeClr val="bg1"/>
                </a:solidFill>
              </a:rPr>
              <a:t>1</a:t>
            </a:r>
            <a:r>
              <a:rPr lang="hr-HR" altLang="en-US" sz="2400" smtClean="0">
                <a:solidFill>
                  <a:schemeClr val="bg1"/>
                </a:solidFill>
              </a:rPr>
              <a:t> odgovarajući </a:t>
            </a:r>
            <a:r>
              <a:rPr lang="en-US" altLang="en-US" sz="2400" smtClean="0">
                <a:solidFill>
                  <a:schemeClr val="bg1"/>
                </a:solidFill>
              </a:rPr>
              <a:t>heksadecimaln</a:t>
            </a:r>
            <a:r>
              <a:rPr lang="hr-HR" altLang="en-US" sz="2400" smtClean="0">
                <a:solidFill>
                  <a:schemeClr val="bg1"/>
                </a:solidFill>
              </a:rPr>
              <a:t>i broj.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396875" y="3390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1998</TotalTime>
  <Words>1109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Equation</vt:lpstr>
      <vt:lpstr>BROJNI SISTEMI</vt:lpstr>
      <vt:lpstr>Brojni sistemi:</vt:lpstr>
      <vt:lpstr>PowerPoint Presentation</vt:lpstr>
      <vt:lpstr>PRETVARANJE IZ DEKADNOG U OSTALE BROJNE SISTEME</vt:lpstr>
      <vt:lpstr>Pretvaranje iz dekadnog u ostale brojne sisteme</vt:lpstr>
      <vt:lpstr>Pretvaranje iz dekadnog u ostale brojne sisteme</vt:lpstr>
      <vt:lpstr>PowerPoint Presentation</vt:lpstr>
      <vt:lpstr>PowerPoint Presentation</vt:lpstr>
      <vt:lpstr>PRETVARANJE IZ BINARNOG U OKTALNI I HEKSADECIMALNI BROJNI SISTEM</vt:lpstr>
      <vt:lpstr>PowerPoint Presentation</vt:lpstr>
      <vt:lpstr>PowerPoint Presentation</vt:lpstr>
      <vt:lpstr>PowerPoint Presentation</vt:lpstr>
      <vt:lpstr>PowerPoint Presentation</vt:lpstr>
      <vt:lpstr>SABIRANJE</vt:lpstr>
      <vt:lpstr>SABIRANJE</vt:lpstr>
      <vt:lpstr>Ostale računske operacije možete računati pomoću aplikacije Calculator </vt:lpstr>
      <vt:lpstr>KOD I KODIRANJE</vt:lpstr>
      <vt:lpstr>BCD kod</vt:lpstr>
      <vt:lpstr>BCD kod</vt:lpstr>
      <vt:lpstr>BCD kod</vt:lpstr>
      <vt:lpstr>ASCII kod </vt:lpstr>
      <vt:lpstr>ASCII kod</vt:lpstr>
      <vt:lpstr>ASCII kod</vt:lpstr>
      <vt:lpstr> </vt:lpstr>
      <vt:lpstr>ZADACI ZA DOMAĆI ZADATAK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BROJNI SISTEMI</dc:title>
  <dc:creator>Stamenic</dc:creator>
  <cp:lastModifiedBy>Marija</cp:lastModifiedBy>
  <cp:revision>176</cp:revision>
  <dcterms:created xsi:type="dcterms:W3CDTF">2007-01-16T19:18:16Z</dcterms:created>
  <dcterms:modified xsi:type="dcterms:W3CDTF">2022-09-14T10:40:55Z</dcterms:modified>
</cp:coreProperties>
</file>